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62" r:id="rId4"/>
    <p:sldId id="264" r:id="rId5"/>
    <p:sldId id="269" r:id="rId6"/>
    <p:sldId id="265" r:id="rId7"/>
    <p:sldId id="266" r:id="rId8"/>
    <p:sldId id="268" r:id="rId9"/>
    <p:sldId id="270" r:id="rId10"/>
    <p:sldId id="267" r:id="rId11"/>
    <p:sldId id="259" r:id="rId12"/>
    <p:sldId id="260" r:id="rId13"/>
    <p:sldId id="258" r:id="rId14"/>
    <p:sldId id="261" r:id="rId15"/>
    <p:sldId id="263" r:id="rId16"/>
    <p:sldId id="272" r:id="rId17"/>
    <p:sldId id="273" r:id="rId18"/>
    <p:sldId id="274" r:id="rId19"/>
    <p:sldId id="275" r:id="rId20"/>
    <p:sldId id="271"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830" autoAdjust="0"/>
  </p:normalViewPr>
  <p:slideViewPr>
    <p:cSldViewPr snapToGrid="0">
      <p:cViewPr varScale="1">
        <p:scale>
          <a:sx n="57" d="100"/>
          <a:sy n="57" d="100"/>
        </p:scale>
        <p:origin x="101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C5529-2045-4EC5-AF95-913B8FB59E7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1A18409-5FC1-497B-B1F6-4D5A12C68DFE}">
      <dgm:prSet/>
      <dgm:spPr/>
      <dgm:t>
        <a:bodyPr/>
        <a:lstStyle/>
        <a:p>
          <a:r>
            <a:rPr lang="nl-NL" dirty="0"/>
            <a:t>Onvrijwillige zorg mag volgens de Wet zorg en dwang in principe níet worden toegepast, tenzij er sprake is van 'ernstig nadeel'. </a:t>
          </a:r>
          <a:endParaRPr lang="en-US" dirty="0"/>
        </a:p>
      </dgm:t>
    </dgm:pt>
    <dgm:pt modelId="{9912480A-D23A-4388-B4CE-B29EC3BD9DD2}" type="parTrans" cxnId="{67A52DB4-6E2D-4BED-B4D5-258DEE7ACAC6}">
      <dgm:prSet/>
      <dgm:spPr/>
      <dgm:t>
        <a:bodyPr/>
        <a:lstStyle/>
        <a:p>
          <a:endParaRPr lang="en-US"/>
        </a:p>
      </dgm:t>
    </dgm:pt>
    <dgm:pt modelId="{5C67D734-3BA5-46E2-BAEC-E52F71A9587D}" type="sibTrans" cxnId="{67A52DB4-6E2D-4BED-B4D5-258DEE7ACAC6}">
      <dgm:prSet/>
      <dgm:spPr/>
      <dgm:t>
        <a:bodyPr/>
        <a:lstStyle/>
        <a:p>
          <a:endParaRPr lang="en-US"/>
        </a:p>
      </dgm:t>
    </dgm:pt>
    <dgm:pt modelId="{02E3A716-92CB-4719-AC05-1EF8B0B8B3CD}">
      <dgm:prSet/>
      <dgm:spPr/>
      <dgm:t>
        <a:bodyPr/>
        <a:lstStyle/>
        <a:p>
          <a:r>
            <a:rPr lang="nl-NL" dirty="0"/>
            <a:t>Maar wanneer is er dan sprake van ‘ernstig nadeel’? </a:t>
          </a:r>
          <a:endParaRPr lang="en-US" dirty="0"/>
        </a:p>
      </dgm:t>
    </dgm:pt>
    <dgm:pt modelId="{A7EBF425-CAE1-4847-B9B3-150F5CBDC90A}" type="parTrans" cxnId="{BA8D4F91-0D6D-49ED-ADE4-7C723584B048}">
      <dgm:prSet/>
      <dgm:spPr/>
      <dgm:t>
        <a:bodyPr/>
        <a:lstStyle/>
        <a:p>
          <a:endParaRPr lang="en-US"/>
        </a:p>
      </dgm:t>
    </dgm:pt>
    <dgm:pt modelId="{55DC887A-7399-4F10-A5F6-31ECBA70F635}" type="sibTrans" cxnId="{BA8D4F91-0D6D-49ED-ADE4-7C723584B048}">
      <dgm:prSet/>
      <dgm:spPr/>
      <dgm:t>
        <a:bodyPr/>
        <a:lstStyle/>
        <a:p>
          <a:endParaRPr lang="en-US"/>
        </a:p>
      </dgm:t>
    </dgm:pt>
    <dgm:pt modelId="{4F51ADCB-5BB4-4904-B4A6-0BFD013A78CA}">
      <dgm:prSet/>
      <dgm:spPr/>
      <dgm:t>
        <a:bodyPr/>
        <a:lstStyle/>
        <a:p>
          <a:r>
            <a:rPr lang="nl-NL" dirty="0"/>
            <a:t>Wat denken jullie? </a:t>
          </a:r>
          <a:endParaRPr lang="en-US" dirty="0"/>
        </a:p>
      </dgm:t>
    </dgm:pt>
    <dgm:pt modelId="{1C73F02E-2753-4AF9-A5B8-0A809991002D}" type="parTrans" cxnId="{125638AD-5806-4B8F-8ACD-DE4CAC434FB2}">
      <dgm:prSet/>
      <dgm:spPr/>
      <dgm:t>
        <a:bodyPr/>
        <a:lstStyle/>
        <a:p>
          <a:endParaRPr lang="en-US"/>
        </a:p>
      </dgm:t>
    </dgm:pt>
    <dgm:pt modelId="{7EDAADA8-40E9-4E74-AAE1-7AB444E068B3}" type="sibTrans" cxnId="{125638AD-5806-4B8F-8ACD-DE4CAC434FB2}">
      <dgm:prSet/>
      <dgm:spPr/>
      <dgm:t>
        <a:bodyPr/>
        <a:lstStyle/>
        <a:p>
          <a:endParaRPr lang="en-US"/>
        </a:p>
      </dgm:t>
    </dgm:pt>
    <dgm:pt modelId="{96FB9B2E-C01A-4507-9A14-BA780A468833}" type="pres">
      <dgm:prSet presAssocID="{7C8C5529-2045-4EC5-AF95-913B8FB59E71}" presName="root" presStyleCnt="0">
        <dgm:presLayoutVars>
          <dgm:dir/>
          <dgm:resizeHandles val="exact"/>
        </dgm:presLayoutVars>
      </dgm:prSet>
      <dgm:spPr/>
    </dgm:pt>
    <dgm:pt modelId="{57AC695A-EEBE-4A19-8B54-D1292523879B}" type="pres">
      <dgm:prSet presAssocID="{B1A18409-5FC1-497B-B1F6-4D5A12C68DFE}" presName="compNode" presStyleCnt="0"/>
      <dgm:spPr/>
    </dgm:pt>
    <dgm:pt modelId="{272B221C-6FF7-4B3B-B0E8-C86002CE3072}" type="pres">
      <dgm:prSet presAssocID="{B1A18409-5FC1-497B-B1F6-4D5A12C68DFE}" presName="bgRect" presStyleLbl="bgShp" presStyleIdx="0" presStyleCnt="3"/>
      <dgm:spPr/>
    </dgm:pt>
    <dgm:pt modelId="{CF015C75-39E4-4AA2-8A61-0221DF12125E}" type="pres">
      <dgm:prSet presAssocID="{B1A18409-5FC1-497B-B1F6-4D5A12C68DF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echter"/>
        </a:ext>
      </dgm:extLst>
    </dgm:pt>
    <dgm:pt modelId="{7BE3BF5D-B510-400E-8659-C22E7F568A81}" type="pres">
      <dgm:prSet presAssocID="{B1A18409-5FC1-497B-B1F6-4D5A12C68DFE}" presName="spaceRect" presStyleCnt="0"/>
      <dgm:spPr/>
    </dgm:pt>
    <dgm:pt modelId="{C592DDE5-6FFE-4B14-869D-AFC4FEB721F4}" type="pres">
      <dgm:prSet presAssocID="{B1A18409-5FC1-497B-B1F6-4D5A12C68DFE}" presName="parTx" presStyleLbl="revTx" presStyleIdx="0" presStyleCnt="3">
        <dgm:presLayoutVars>
          <dgm:chMax val="0"/>
          <dgm:chPref val="0"/>
        </dgm:presLayoutVars>
      </dgm:prSet>
      <dgm:spPr/>
    </dgm:pt>
    <dgm:pt modelId="{B2DCE14E-E64D-468D-9F35-83DB9710953C}" type="pres">
      <dgm:prSet presAssocID="{5C67D734-3BA5-46E2-BAEC-E52F71A9587D}" presName="sibTrans" presStyleCnt="0"/>
      <dgm:spPr/>
    </dgm:pt>
    <dgm:pt modelId="{34BCBD92-EDAD-476B-AF33-F8758A604C70}" type="pres">
      <dgm:prSet presAssocID="{02E3A716-92CB-4719-AC05-1EF8B0B8B3CD}" presName="compNode" presStyleCnt="0"/>
      <dgm:spPr/>
    </dgm:pt>
    <dgm:pt modelId="{D45BAC20-DB6F-4327-A8F5-4BEA56003357}" type="pres">
      <dgm:prSet presAssocID="{02E3A716-92CB-4719-AC05-1EF8B0B8B3CD}" presName="bgRect" presStyleLbl="bgShp" presStyleIdx="1" presStyleCnt="3"/>
      <dgm:spPr/>
    </dgm:pt>
    <dgm:pt modelId="{3401164B-850E-433B-A8C2-FDFB836FB4DF}" type="pres">
      <dgm:prSet presAssocID="{02E3A716-92CB-4719-AC05-1EF8B0B8B3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erend"/>
        </a:ext>
      </dgm:extLst>
    </dgm:pt>
    <dgm:pt modelId="{ABF8FB0D-3AC9-4582-B762-FD3CE1DD7E10}" type="pres">
      <dgm:prSet presAssocID="{02E3A716-92CB-4719-AC05-1EF8B0B8B3CD}" presName="spaceRect" presStyleCnt="0"/>
      <dgm:spPr/>
    </dgm:pt>
    <dgm:pt modelId="{B54D4781-159E-4B29-8B10-4FECEA23BCF1}" type="pres">
      <dgm:prSet presAssocID="{02E3A716-92CB-4719-AC05-1EF8B0B8B3CD}" presName="parTx" presStyleLbl="revTx" presStyleIdx="1" presStyleCnt="3">
        <dgm:presLayoutVars>
          <dgm:chMax val="0"/>
          <dgm:chPref val="0"/>
        </dgm:presLayoutVars>
      </dgm:prSet>
      <dgm:spPr/>
    </dgm:pt>
    <dgm:pt modelId="{5AF4D041-2CBD-456C-A6DC-900CED5A2A22}" type="pres">
      <dgm:prSet presAssocID="{55DC887A-7399-4F10-A5F6-31ECBA70F635}" presName="sibTrans" presStyleCnt="0"/>
      <dgm:spPr/>
    </dgm:pt>
    <dgm:pt modelId="{E7550970-9CB8-408B-88EE-1D096B130CA7}" type="pres">
      <dgm:prSet presAssocID="{4F51ADCB-5BB4-4904-B4A6-0BFD013A78CA}" presName="compNode" presStyleCnt="0"/>
      <dgm:spPr/>
    </dgm:pt>
    <dgm:pt modelId="{8BF01D59-7D11-48AD-9AC8-6D88572F7539}" type="pres">
      <dgm:prSet presAssocID="{4F51ADCB-5BB4-4904-B4A6-0BFD013A78CA}" presName="bgRect" presStyleLbl="bgShp" presStyleIdx="2" presStyleCnt="3"/>
      <dgm:spPr/>
    </dgm:pt>
    <dgm:pt modelId="{8BAD72AC-825F-4172-8D67-129E83D50F6E}" type="pres">
      <dgm:prSet presAssocID="{4F51ADCB-5BB4-4904-B4A6-0BFD013A78C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3A9A0B0A-64C3-44D7-BDB6-B6B5F8E7D54C}" type="pres">
      <dgm:prSet presAssocID="{4F51ADCB-5BB4-4904-B4A6-0BFD013A78CA}" presName="spaceRect" presStyleCnt="0"/>
      <dgm:spPr/>
    </dgm:pt>
    <dgm:pt modelId="{1AC8A357-552A-4A4E-B803-0DB9662117F0}" type="pres">
      <dgm:prSet presAssocID="{4F51ADCB-5BB4-4904-B4A6-0BFD013A78CA}" presName="parTx" presStyleLbl="revTx" presStyleIdx="2" presStyleCnt="3">
        <dgm:presLayoutVars>
          <dgm:chMax val="0"/>
          <dgm:chPref val="0"/>
        </dgm:presLayoutVars>
      </dgm:prSet>
      <dgm:spPr/>
    </dgm:pt>
  </dgm:ptLst>
  <dgm:cxnLst>
    <dgm:cxn modelId="{816D4B55-24A8-4F81-8F4C-292C2CF061CC}" type="presOf" srcId="{02E3A716-92CB-4719-AC05-1EF8B0B8B3CD}" destId="{B54D4781-159E-4B29-8B10-4FECEA23BCF1}" srcOrd="0" destOrd="0" presId="urn:microsoft.com/office/officeart/2018/2/layout/IconVerticalSolidList"/>
    <dgm:cxn modelId="{B3ABA790-FE77-4BF0-8CC5-BCE1DD06912E}" type="presOf" srcId="{7C8C5529-2045-4EC5-AF95-913B8FB59E71}" destId="{96FB9B2E-C01A-4507-9A14-BA780A468833}" srcOrd="0" destOrd="0" presId="urn:microsoft.com/office/officeart/2018/2/layout/IconVerticalSolidList"/>
    <dgm:cxn modelId="{BA8D4F91-0D6D-49ED-ADE4-7C723584B048}" srcId="{7C8C5529-2045-4EC5-AF95-913B8FB59E71}" destId="{02E3A716-92CB-4719-AC05-1EF8B0B8B3CD}" srcOrd="1" destOrd="0" parTransId="{A7EBF425-CAE1-4847-B9B3-150F5CBDC90A}" sibTransId="{55DC887A-7399-4F10-A5F6-31ECBA70F635}"/>
    <dgm:cxn modelId="{F8DF3AA9-317F-4161-A53F-8D2A67FB12F7}" type="presOf" srcId="{B1A18409-5FC1-497B-B1F6-4D5A12C68DFE}" destId="{C592DDE5-6FFE-4B14-869D-AFC4FEB721F4}" srcOrd="0" destOrd="0" presId="urn:microsoft.com/office/officeart/2018/2/layout/IconVerticalSolidList"/>
    <dgm:cxn modelId="{125638AD-5806-4B8F-8ACD-DE4CAC434FB2}" srcId="{7C8C5529-2045-4EC5-AF95-913B8FB59E71}" destId="{4F51ADCB-5BB4-4904-B4A6-0BFD013A78CA}" srcOrd="2" destOrd="0" parTransId="{1C73F02E-2753-4AF9-A5B8-0A809991002D}" sibTransId="{7EDAADA8-40E9-4E74-AAE1-7AB444E068B3}"/>
    <dgm:cxn modelId="{67A52DB4-6E2D-4BED-B4D5-258DEE7ACAC6}" srcId="{7C8C5529-2045-4EC5-AF95-913B8FB59E71}" destId="{B1A18409-5FC1-497B-B1F6-4D5A12C68DFE}" srcOrd="0" destOrd="0" parTransId="{9912480A-D23A-4388-B4CE-B29EC3BD9DD2}" sibTransId="{5C67D734-3BA5-46E2-BAEC-E52F71A9587D}"/>
    <dgm:cxn modelId="{371556D8-E3AD-4D21-A724-0B08FACEFEA2}" type="presOf" srcId="{4F51ADCB-5BB4-4904-B4A6-0BFD013A78CA}" destId="{1AC8A357-552A-4A4E-B803-0DB9662117F0}" srcOrd="0" destOrd="0" presId="urn:microsoft.com/office/officeart/2018/2/layout/IconVerticalSolidList"/>
    <dgm:cxn modelId="{E1A0C266-5E0F-4EC5-9DF3-83D73B5C7012}" type="presParOf" srcId="{96FB9B2E-C01A-4507-9A14-BA780A468833}" destId="{57AC695A-EEBE-4A19-8B54-D1292523879B}" srcOrd="0" destOrd="0" presId="urn:microsoft.com/office/officeart/2018/2/layout/IconVerticalSolidList"/>
    <dgm:cxn modelId="{2AD2F2F4-2DD4-4F1B-A2EF-815BBBFEFB70}" type="presParOf" srcId="{57AC695A-EEBE-4A19-8B54-D1292523879B}" destId="{272B221C-6FF7-4B3B-B0E8-C86002CE3072}" srcOrd="0" destOrd="0" presId="urn:microsoft.com/office/officeart/2018/2/layout/IconVerticalSolidList"/>
    <dgm:cxn modelId="{F1213924-9D0D-4F9C-B9E7-F0FC7B000E21}" type="presParOf" srcId="{57AC695A-EEBE-4A19-8B54-D1292523879B}" destId="{CF015C75-39E4-4AA2-8A61-0221DF12125E}" srcOrd="1" destOrd="0" presId="urn:microsoft.com/office/officeart/2018/2/layout/IconVerticalSolidList"/>
    <dgm:cxn modelId="{651BD7CE-C313-474F-AECC-FEDF74BC01CF}" type="presParOf" srcId="{57AC695A-EEBE-4A19-8B54-D1292523879B}" destId="{7BE3BF5D-B510-400E-8659-C22E7F568A81}" srcOrd="2" destOrd="0" presId="urn:microsoft.com/office/officeart/2018/2/layout/IconVerticalSolidList"/>
    <dgm:cxn modelId="{20E169A0-CA1B-4DF1-9A75-90E6C6F69438}" type="presParOf" srcId="{57AC695A-EEBE-4A19-8B54-D1292523879B}" destId="{C592DDE5-6FFE-4B14-869D-AFC4FEB721F4}" srcOrd="3" destOrd="0" presId="urn:microsoft.com/office/officeart/2018/2/layout/IconVerticalSolidList"/>
    <dgm:cxn modelId="{E804179F-672E-4A85-8DF7-E3A6890815FA}" type="presParOf" srcId="{96FB9B2E-C01A-4507-9A14-BA780A468833}" destId="{B2DCE14E-E64D-468D-9F35-83DB9710953C}" srcOrd="1" destOrd="0" presId="urn:microsoft.com/office/officeart/2018/2/layout/IconVerticalSolidList"/>
    <dgm:cxn modelId="{CAC5F877-5153-4ABD-9C6C-72D228F1A929}" type="presParOf" srcId="{96FB9B2E-C01A-4507-9A14-BA780A468833}" destId="{34BCBD92-EDAD-476B-AF33-F8758A604C70}" srcOrd="2" destOrd="0" presId="urn:microsoft.com/office/officeart/2018/2/layout/IconVerticalSolidList"/>
    <dgm:cxn modelId="{3AB188AD-6236-4467-89A5-E7B1D2C8970B}" type="presParOf" srcId="{34BCBD92-EDAD-476B-AF33-F8758A604C70}" destId="{D45BAC20-DB6F-4327-A8F5-4BEA56003357}" srcOrd="0" destOrd="0" presId="urn:microsoft.com/office/officeart/2018/2/layout/IconVerticalSolidList"/>
    <dgm:cxn modelId="{EA0DF329-16A9-41C4-A08D-B423F195534B}" type="presParOf" srcId="{34BCBD92-EDAD-476B-AF33-F8758A604C70}" destId="{3401164B-850E-433B-A8C2-FDFB836FB4DF}" srcOrd="1" destOrd="0" presId="urn:microsoft.com/office/officeart/2018/2/layout/IconVerticalSolidList"/>
    <dgm:cxn modelId="{39C75E14-F2E4-41FE-9F4E-245C86B4B6DE}" type="presParOf" srcId="{34BCBD92-EDAD-476B-AF33-F8758A604C70}" destId="{ABF8FB0D-3AC9-4582-B762-FD3CE1DD7E10}" srcOrd="2" destOrd="0" presId="urn:microsoft.com/office/officeart/2018/2/layout/IconVerticalSolidList"/>
    <dgm:cxn modelId="{651EA330-B6A8-491B-B660-87EB1DD5FA92}" type="presParOf" srcId="{34BCBD92-EDAD-476B-AF33-F8758A604C70}" destId="{B54D4781-159E-4B29-8B10-4FECEA23BCF1}" srcOrd="3" destOrd="0" presId="urn:microsoft.com/office/officeart/2018/2/layout/IconVerticalSolidList"/>
    <dgm:cxn modelId="{B4CF4768-F6A0-4B97-805C-2F61F09778A9}" type="presParOf" srcId="{96FB9B2E-C01A-4507-9A14-BA780A468833}" destId="{5AF4D041-2CBD-456C-A6DC-900CED5A2A22}" srcOrd="3" destOrd="0" presId="urn:microsoft.com/office/officeart/2018/2/layout/IconVerticalSolidList"/>
    <dgm:cxn modelId="{570138E8-2ED9-4CF4-B80E-DABD7F070149}" type="presParOf" srcId="{96FB9B2E-C01A-4507-9A14-BA780A468833}" destId="{E7550970-9CB8-408B-88EE-1D096B130CA7}" srcOrd="4" destOrd="0" presId="urn:microsoft.com/office/officeart/2018/2/layout/IconVerticalSolidList"/>
    <dgm:cxn modelId="{FF6B781B-6F27-489D-AE33-1B09BA922473}" type="presParOf" srcId="{E7550970-9CB8-408B-88EE-1D096B130CA7}" destId="{8BF01D59-7D11-48AD-9AC8-6D88572F7539}" srcOrd="0" destOrd="0" presId="urn:microsoft.com/office/officeart/2018/2/layout/IconVerticalSolidList"/>
    <dgm:cxn modelId="{98C42FA9-2D22-4794-9FA2-6750CF1F4F00}" type="presParOf" srcId="{E7550970-9CB8-408B-88EE-1D096B130CA7}" destId="{8BAD72AC-825F-4172-8D67-129E83D50F6E}" srcOrd="1" destOrd="0" presId="urn:microsoft.com/office/officeart/2018/2/layout/IconVerticalSolidList"/>
    <dgm:cxn modelId="{A2DCDE9E-6B57-451E-A1B8-93070924F56E}" type="presParOf" srcId="{E7550970-9CB8-408B-88EE-1D096B130CA7}" destId="{3A9A0B0A-64C3-44D7-BDB6-B6B5F8E7D54C}" srcOrd="2" destOrd="0" presId="urn:microsoft.com/office/officeart/2018/2/layout/IconVerticalSolidList"/>
    <dgm:cxn modelId="{301F90FE-971B-4C87-9A9F-4CFDBD2D61C7}" type="presParOf" srcId="{E7550970-9CB8-408B-88EE-1D096B130CA7}" destId="{1AC8A357-552A-4A4E-B803-0DB9662117F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AE285F-A5F4-4F41-B4AB-336044A3798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732C369-5799-4EE3-AD22-0B4B5038AEF9}">
      <dgm:prSet custT="1"/>
      <dgm:spPr/>
      <dgm:t>
        <a:bodyPr/>
        <a:lstStyle/>
        <a:p>
          <a:r>
            <a:rPr lang="nl-NL" sz="1800" dirty="0">
              <a:solidFill>
                <a:schemeClr val="bg1"/>
              </a:solidFill>
            </a:rPr>
            <a:t>de cliënt brengt zichzelf of anderen in levensgevaar</a:t>
          </a:r>
          <a:r>
            <a:rPr lang="nl-NL" sz="1100" dirty="0">
              <a:solidFill>
                <a:schemeClr val="bg1"/>
              </a:solidFill>
            </a:rPr>
            <a:t>,</a:t>
          </a:r>
          <a:endParaRPr lang="en-US" sz="1100" dirty="0">
            <a:solidFill>
              <a:schemeClr val="bg1"/>
            </a:solidFill>
          </a:endParaRPr>
        </a:p>
      </dgm:t>
    </dgm:pt>
    <dgm:pt modelId="{8C5AF79F-7DE5-408B-98D2-BF45B055D21F}" type="parTrans" cxnId="{A95D7908-CE62-4A8E-B594-894D28E2A7E8}">
      <dgm:prSet/>
      <dgm:spPr/>
      <dgm:t>
        <a:bodyPr/>
        <a:lstStyle/>
        <a:p>
          <a:endParaRPr lang="en-US">
            <a:solidFill>
              <a:schemeClr val="bg1"/>
            </a:solidFill>
          </a:endParaRPr>
        </a:p>
      </dgm:t>
    </dgm:pt>
    <dgm:pt modelId="{5CBE1BBA-20E5-40BB-AF62-93CE37C5996A}" type="sibTrans" cxnId="{A95D7908-CE62-4A8E-B594-894D28E2A7E8}">
      <dgm:prSet/>
      <dgm:spPr/>
      <dgm:t>
        <a:bodyPr/>
        <a:lstStyle/>
        <a:p>
          <a:endParaRPr lang="en-US">
            <a:solidFill>
              <a:schemeClr val="bg1"/>
            </a:solidFill>
          </a:endParaRPr>
        </a:p>
      </dgm:t>
    </dgm:pt>
    <dgm:pt modelId="{76715388-C50E-4260-A26B-1DD6B854AE50}">
      <dgm:prSet custT="1"/>
      <dgm:spPr/>
      <dgm:t>
        <a:bodyPr/>
        <a:lstStyle/>
        <a:p>
          <a:r>
            <a:rPr lang="nl-NL" sz="1800" dirty="0">
              <a:solidFill>
                <a:schemeClr val="bg1"/>
              </a:solidFill>
            </a:rPr>
            <a:t>de cliënt brengt ernstig lichamelijk letsel toe,</a:t>
          </a:r>
          <a:endParaRPr lang="en-US" sz="1800" dirty="0">
            <a:solidFill>
              <a:schemeClr val="bg1"/>
            </a:solidFill>
          </a:endParaRPr>
        </a:p>
      </dgm:t>
    </dgm:pt>
    <dgm:pt modelId="{D6EFFCD7-5851-4FE1-B88B-2AEAC8869F12}" type="parTrans" cxnId="{E4FD79DB-42CC-4574-867B-AD9A123DBE52}">
      <dgm:prSet/>
      <dgm:spPr/>
      <dgm:t>
        <a:bodyPr/>
        <a:lstStyle/>
        <a:p>
          <a:endParaRPr lang="en-US">
            <a:solidFill>
              <a:schemeClr val="bg1"/>
            </a:solidFill>
          </a:endParaRPr>
        </a:p>
      </dgm:t>
    </dgm:pt>
    <dgm:pt modelId="{EAFAC80E-8B60-46BE-93EC-09CFC2F85665}" type="sibTrans" cxnId="{E4FD79DB-42CC-4574-867B-AD9A123DBE52}">
      <dgm:prSet/>
      <dgm:spPr/>
      <dgm:t>
        <a:bodyPr/>
        <a:lstStyle/>
        <a:p>
          <a:endParaRPr lang="en-US">
            <a:solidFill>
              <a:schemeClr val="bg1"/>
            </a:solidFill>
          </a:endParaRPr>
        </a:p>
      </dgm:t>
    </dgm:pt>
    <dgm:pt modelId="{9B661E06-C71D-4F6F-925B-4D3158749D5D}">
      <dgm:prSet custT="1"/>
      <dgm:spPr/>
      <dgm:t>
        <a:bodyPr/>
        <a:lstStyle/>
        <a:p>
          <a:r>
            <a:rPr lang="nl-NL" sz="1600" dirty="0">
              <a:solidFill>
                <a:schemeClr val="bg1"/>
              </a:solidFill>
            </a:rPr>
            <a:t>de cliënt brengt ernstige psychische, materiële, immateriële of financiële schade toe</a:t>
          </a:r>
          <a:endParaRPr lang="en-US" sz="1600" dirty="0">
            <a:solidFill>
              <a:schemeClr val="bg1"/>
            </a:solidFill>
          </a:endParaRPr>
        </a:p>
      </dgm:t>
    </dgm:pt>
    <dgm:pt modelId="{91F33CBF-D4B4-4E12-8EEA-BDEA77B651FA}" type="parTrans" cxnId="{853D847B-C8D6-43D0-B2BC-F6BBF1189FB9}">
      <dgm:prSet/>
      <dgm:spPr/>
      <dgm:t>
        <a:bodyPr/>
        <a:lstStyle/>
        <a:p>
          <a:endParaRPr lang="en-US">
            <a:solidFill>
              <a:schemeClr val="bg1"/>
            </a:solidFill>
          </a:endParaRPr>
        </a:p>
      </dgm:t>
    </dgm:pt>
    <dgm:pt modelId="{F1B22FAC-20AC-41AC-A507-0258A817AB73}" type="sibTrans" cxnId="{853D847B-C8D6-43D0-B2BC-F6BBF1189FB9}">
      <dgm:prSet/>
      <dgm:spPr/>
      <dgm:t>
        <a:bodyPr/>
        <a:lstStyle/>
        <a:p>
          <a:endParaRPr lang="en-US">
            <a:solidFill>
              <a:schemeClr val="bg1"/>
            </a:solidFill>
          </a:endParaRPr>
        </a:p>
      </dgm:t>
    </dgm:pt>
    <dgm:pt modelId="{612E0A91-6265-47D3-9B41-72FB8B42FF13}">
      <dgm:prSet custT="1"/>
      <dgm:spPr/>
      <dgm:t>
        <a:bodyPr/>
        <a:lstStyle/>
        <a:p>
          <a:r>
            <a:rPr lang="nl-NL" sz="1800" dirty="0">
              <a:solidFill>
                <a:schemeClr val="bg1"/>
              </a:solidFill>
            </a:rPr>
            <a:t>verwaarlozing </a:t>
          </a:r>
          <a:endParaRPr lang="en-US" sz="1800" dirty="0">
            <a:solidFill>
              <a:schemeClr val="bg1"/>
            </a:solidFill>
          </a:endParaRPr>
        </a:p>
      </dgm:t>
    </dgm:pt>
    <dgm:pt modelId="{AE2E7467-2745-4F3F-956D-D2511AAFD831}" type="parTrans" cxnId="{28CD5AF8-7C47-404A-B592-BB1509DFC767}">
      <dgm:prSet/>
      <dgm:spPr/>
      <dgm:t>
        <a:bodyPr/>
        <a:lstStyle/>
        <a:p>
          <a:endParaRPr lang="en-US">
            <a:solidFill>
              <a:schemeClr val="bg1"/>
            </a:solidFill>
          </a:endParaRPr>
        </a:p>
      </dgm:t>
    </dgm:pt>
    <dgm:pt modelId="{146A63C8-1B0B-4C1F-951F-A1F56E09F520}" type="sibTrans" cxnId="{28CD5AF8-7C47-404A-B592-BB1509DFC767}">
      <dgm:prSet/>
      <dgm:spPr/>
      <dgm:t>
        <a:bodyPr/>
        <a:lstStyle/>
        <a:p>
          <a:endParaRPr lang="en-US">
            <a:solidFill>
              <a:schemeClr val="bg1"/>
            </a:solidFill>
          </a:endParaRPr>
        </a:p>
      </dgm:t>
    </dgm:pt>
    <dgm:pt modelId="{64E95C9D-40B9-454F-8E21-71F385F072F0}">
      <dgm:prSet custT="1"/>
      <dgm:spPr/>
      <dgm:t>
        <a:bodyPr/>
        <a:lstStyle/>
        <a:p>
          <a:r>
            <a:rPr lang="nl-NL" sz="1800" dirty="0">
              <a:solidFill>
                <a:schemeClr val="bg1"/>
              </a:solidFill>
            </a:rPr>
            <a:t>de veiligheid van de cliënt wordt bedreigd;</a:t>
          </a:r>
          <a:endParaRPr lang="en-US" sz="1800" dirty="0">
            <a:solidFill>
              <a:schemeClr val="bg1"/>
            </a:solidFill>
          </a:endParaRPr>
        </a:p>
      </dgm:t>
    </dgm:pt>
    <dgm:pt modelId="{DBCF02C4-EBF3-4D98-ABBA-E0DB88BC7E29}" type="parTrans" cxnId="{A476F9B1-A911-4FA4-B26C-0D237C598FB2}">
      <dgm:prSet/>
      <dgm:spPr/>
      <dgm:t>
        <a:bodyPr/>
        <a:lstStyle/>
        <a:p>
          <a:endParaRPr lang="en-US">
            <a:solidFill>
              <a:schemeClr val="bg1"/>
            </a:solidFill>
          </a:endParaRPr>
        </a:p>
      </dgm:t>
    </dgm:pt>
    <dgm:pt modelId="{92F47CAF-DC08-4352-9B19-33157DE4A135}" type="sibTrans" cxnId="{A476F9B1-A911-4FA4-B26C-0D237C598FB2}">
      <dgm:prSet/>
      <dgm:spPr/>
      <dgm:t>
        <a:bodyPr/>
        <a:lstStyle/>
        <a:p>
          <a:endParaRPr lang="en-US">
            <a:solidFill>
              <a:schemeClr val="bg1"/>
            </a:solidFill>
          </a:endParaRPr>
        </a:p>
      </dgm:t>
    </dgm:pt>
    <dgm:pt modelId="{651EC161-8E65-4420-9C87-4598434B3C43}">
      <dgm:prSet custT="1"/>
      <dgm:spPr/>
      <dgm:t>
        <a:bodyPr/>
        <a:lstStyle/>
        <a:p>
          <a:r>
            <a:rPr lang="nl-NL" sz="1800" dirty="0">
              <a:solidFill>
                <a:schemeClr val="bg1"/>
              </a:solidFill>
            </a:rPr>
            <a:t>cliënt roept met hinderlijk gedrag de agressie van anderen op</a:t>
          </a:r>
          <a:endParaRPr lang="en-US" sz="1800" dirty="0">
            <a:solidFill>
              <a:schemeClr val="bg1"/>
            </a:solidFill>
          </a:endParaRPr>
        </a:p>
      </dgm:t>
    </dgm:pt>
    <dgm:pt modelId="{6B67913F-ED71-4C91-9E11-E2691B377543}" type="parTrans" cxnId="{1E65FB32-E183-4C2D-906D-7BAF8A00E320}">
      <dgm:prSet/>
      <dgm:spPr/>
      <dgm:t>
        <a:bodyPr/>
        <a:lstStyle/>
        <a:p>
          <a:endParaRPr lang="en-US">
            <a:solidFill>
              <a:schemeClr val="bg1"/>
            </a:solidFill>
          </a:endParaRPr>
        </a:p>
      </dgm:t>
    </dgm:pt>
    <dgm:pt modelId="{A544AC1B-1F1E-4E74-9939-0188A5A320C8}" type="sibTrans" cxnId="{1E65FB32-E183-4C2D-906D-7BAF8A00E320}">
      <dgm:prSet/>
      <dgm:spPr/>
      <dgm:t>
        <a:bodyPr/>
        <a:lstStyle/>
        <a:p>
          <a:endParaRPr lang="en-US">
            <a:solidFill>
              <a:schemeClr val="bg1"/>
            </a:solidFill>
          </a:endParaRPr>
        </a:p>
      </dgm:t>
    </dgm:pt>
    <dgm:pt modelId="{825AA249-241B-4E56-BAE4-DBDB14FD2FDA}">
      <dgm:prSet custT="1"/>
      <dgm:spPr/>
      <dgm:t>
        <a:bodyPr/>
        <a:lstStyle/>
        <a:p>
          <a:r>
            <a:rPr lang="nl-NL" sz="1800" dirty="0">
              <a:solidFill>
                <a:schemeClr val="bg1"/>
              </a:solidFill>
            </a:rPr>
            <a:t>de algemene veiligheid van personen of goederen is in gevaar</a:t>
          </a:r>
          <a:endParaRPr lang="en-US" sz="1800" dirty="0">
            <a:solidFill>
              <a:schemeClr val="bg1"/>
            </a:solidFill>
          </a:endParaRPr>
        </a:p>
      </dgm:t>
    </dgm:pt>
    <dgm:pt modelId="{6697A997-AB85-4934-80C6-53304E12FEB4}" type="parTrans" cxnId="{17204499-881B-4A46-8B18-03DC06B33322}">
      <dgm:prSet/>
      <dgm:spPr/>
      <dgm:t>
        <a:bodyPr/>
        <a:lstStyle/>
        <a:p>
          <a:endParaRPr lang="en-US">
            <a:solidFill>
              <a:schemeClr val="bg1"/>
            </a:solidFill>
          </a:endParaRPr>
        </a:p>
      </dgm:t>
    </dgm:pt>
    <dgm:pt modelId="{DE277713-003E-4D83-80D8-C58727378673}" type="sibTrans" cxnId="{17204499-881B-4A46-8B18-03DC06B33322}">
      <dgm:prSet/>
      <dgm:spPr/>
      <dgm:t>
        <a:bodyPr/>
        <a:lstStyle/>
        <a:p>
          <a:endParaRPr lang="en-US">
            <a:solidFill>
              <a:schemeClr val="bg1"/>
            </a:solidFill>
          </a:endParaRPr>
        </a:p>
      </dgm:t>
    </dgm:pt>
    <dgm:pt modelId="{CB304613-59A8-4BDC-B88E-108B109679F9}" type="pres">
      <dgm:prSet presAssocID="{63AE285F-A5F4-4F41-B4AB-336044A3798E}" presName="root" presStyleCnt="0">
        <dgm:presLayoutVars>
          <dgm:dir/>
          <dgm:resizeHandles val="exact"/>
        </dgm:presLayoutVars>
      </dgm:prSet>
      <dgm:spPr/>
    </dgm:pt>
    <dgm:pt modelId="{60FDEEE1-6F3E-42AE-B35C-38CE20D5DFDA}" type="pres">
      <dgm:prSet presAssocID="{A732C369-5799-4EE3-AD22-0B4B5038AEF9}" presName="compNode" presStyleCnt="0"/>
      <dgm:spPr/>
    </dgm:pt>
    <dgm:pt modelId="{71E6BF64-A247-4897-A364-268FACF5E129}" type="pres">
      <dgm:prSet presAssocID="{A732C369-5799-4EE3-AD22-0B4B5038AEF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ustache Face with Solid Fill"/>
        </a:ext>
      </dgm:extLst>
    </dgm:pt>
    <dgm:pt modelId="{D729BE06-6706-469E-B91C-959CB068270F}" type="pres">
      <dgm:prSet presAssocID="{A732C369-5799-4EE3-AD22-0B4B5038AEF9}" presName="spaceRect" presStyleCnt="0"/>
      <dgm:spPr/>
    </dgm:pt>
    <dgm:pt modelId="{E0A494C9-2FC9-4004-834F-A791508F0CD8}" type="pres">
      <dgm:prSet presAssocID="{A732C369-5799-4EE3-AD22-0B4B5038AEF9}" presName="textRect" presStyleLbl="revTx" presStyleIdx="0" presStyleCnt="7">
        <dgm:presLayoutVars>
          <dgm:chMax val="1"/>
          <dgm:chPref val="1"/>
        </dgm:presLayoutVars>
      </dgm:prSet>
      <dgm:spPr/>
    </dgm:pt>
    <dgm:pt modelId="{D010FD8D-E9EC-41EC-8907-1BFE2ED37875}" type="pres">
      <dgm:prSet presAssocID="{5CBE1BBA-20E5-40BB-AF62-93CE37C5996A}" presName="sibTrans" presStyleCnt="0"/>
      <dgm:spPr/>
    </dgm:pt>
    <dgm:pt modelId="{EDDE2DBB-8355-4C7A-8766-DE2BD5FBE57F}" type="pres">
      <dgm:prSet presAssocID="{76715388-C50E-4260-A26B-1DD6B854AE50}" presName="compNode" presStyleCnt="0"/>
      <dgm:spPr/>
    </dgm:pt>
    <dgm:pt modelId="{2CD09DC9-605A-44C1-85D8-B13E80F427CB}" type="pres">
      <dgm:prSet presAssocID="{76715388-C50E-4260-A26B-1DD6B854AE50}"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oet"/>
        </a:ext>
      </dgm:extLst>
    </dgm:pt>
    <dgm:pt modelId="{75537587-8D23-456F-AE66-18DA27AE96B9}" type="pres">
      <dgm:prSet presAssocID="{76715388-C50E-4260-A26B-1DD6B854AE50}" presName="spaceRect" presStyleCnt="0"/>
      <dgm:spPr/>
    </dgm:pt>
    <dgm:pt modelId="{07424C0F-76EA-44E7-BBE6-6B13BEA9D1DE}" type="pres">
      <dgm:prSet presAssocID="{76715388-C50E-4260-A26B-1DD6B854AE50}" presName="textRect" presStyleLbl="revTx" presStyleIdx="1" presStyleCnt="7">
        <dgm:presLayoutVars>
          <dgm:chMax val="1"/>
          <dgm:chPref val="1"/>
        </dgm:presLayoutVars>
      </dgm:prSet>
      <dgm:spPr/>
    </dgm:pt>
    <dgm:pt modelId="{35517BCE-5EC9-461B-9951-3D389E66A43E}" type="pres">
      <dgm:prSet presAssocID="{EAFAC80E-8B60-46BE-93EC-09CFC2F85665}" presName="sibTrans" presStyleCnt="0"/>
      <dgm:spPr/>
    </dgm:pt>
    <dgm:pt modelId="{6CE495BE-4D2A-4181-9834-B4180747B436}" type="pres">
      <dgm:prSet presAssocID="{9B661E06-C71D-4F6F-925B-4D3158749D5D}" presName="compNode" presStyleCnt="0"/>
      <dgm:spPr/>
    </dgm:pt>
    <dgm:pt modelId="{AD145BE6-0D11-48BC-93FA-6DD62283CFEE}" type="pres">
      <dgm:prSet presAssocID="{9B661E06-C71D-4F6F-925B-4D3158749D5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edel"/>
        </a:ext>
      </dgm:extLst>
    </dgm:pt>
    <dgm:pt modelId="{2AA82E50-A574-462E-B079-CC1B556F11E7}" type="pres">
      <dgm:prSet presAssocID="{9B661E06-C71D-4F6F-925B-4D3158749D5D}" presName="spaceRect" presStyleCnt="0"/>
      <dgm:spPr/>
    </dgm:pt>
    <dgm:pt modelId="{8BF0D1B6-FFAD-4830-9A48-57EA6D34EFEB}" type="pres">
      <dgm:prSet presAssocID="{9B661E06-C71D-4F6F-925B-4D3158749D5D}" presName="textRect" presStyleLbl="revTx" presStyleIdx="2" presStyleCnt="7">
        <dgm:presLayoutVars>
          <dgm:chMax val="1"/>
          <dgm:chPref val="1"/>
        </dgm:presLayoutVars>
      </dgm:prSet>
      <dgm:spPr/>
    </dgm:pt>
    <dgm:pt modelId="{B82AD9E4-6932-433D-8D82-548660D92110}" type="pres">
      <dgm:prSet presAssocID="{F1B22FAC-20AC-41AC-A507-0258A817AB73}" presName="sibTrans" presStyleCnt="0"/>
      <dgm:spPr/>
    </dgm:pt>
    <dgm:pt modelId="{19A46BED-263C-4916-A32F-FB1132BE5901}" type="pres">
      <dgm:prSet presAssocID="{612E0A91-6265-47D3-9B41-72FB8B42FF13}" presName="compNode" presStyleCnt="0"/>
      <dgm:spPr/>
    </dgm:pt>
    <dgm:pt modelId="{AB6C299C-0C27-4B29-95F7-894464122A4F}" type="pres">
      <dgm:prSet presAssocID="{612E0A91-6265-47D3-9B41-72FB8B42FF1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aarschuwing"/>
        </a:ext>
      </dgm:extLst>
    </dgm:pt>
    <dgm:pt modelId="{61BC23CE-B45A-4937-9835-5C29B0263C97}" type="pres">
      <dgm:prSet presAssocID="{612E0A91-6265-47D3-9B41-72FB8B42FF13}" presName="spaceRect" presStyleCnt="0"/>
      <dgm:spPr/>
    </dgm:pt>
    <dgm:pt modelId="{FD38F409-561E-4629-9233-F12CD41FA029}" type="pres">
      <dgm:prSet presAssocID="{612E0A91-6265-47D3-9B41-72FB8B42FF13}" presName="textRect" presStyleLbl="revTx" presStyleIdx="3" presStyleCnt="7">
        <dgm:presLayoutVars>
          <dgm:chMax val="1"/>
          <dgm:chPref val="1"/>
        </dgm:presLayoutVars>
      </dgm:prSet>
      <dgm:spPr/>
    </dgm:pt>
    <dgm:pt modelId="{DDEA2B63-815A-4B65-8B67-939E90BA9C07}" type="pres">
      <dgm:prSet presAssocID="{146A63C8-1B0B-4C1F-951F-A1F56E09F520}" presName="sibTrans" presStyleCnt="0"/>
      <dgm:spPr/>
    </dgm:pt>
    <dgm:pt modelId="{75F547D1-70F0-461A-9CE8-BA4D8842BDE5}" type="pres">
      <dgm:prSet presAssocID="{64E95C9D-40B9-454F-8E21-71F385F072F0}" presName="compNode" presStyleCnt="0"/>
      <dgm:spPr/>
    </dgm:pt>
    <dgm:pt modelId="{C7BF0C53-AE61-4265-87DA-9B9E1B36265E}" type="pres">
      <dgm:prSet presAssocID="{64E95C9D-40B9-454F-8E21-71F385F072F0}"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Olifant"/>
        </a:ext>
      </dgm:extLst>
    </dgm:pt>
    <dgm:pt modelId="{01E2E2D4-D127-41E6-87A8-565DA786117E}" type="pres">
      <dgm:prSet presAssocID="{64E95C9D-40B9-454F-8E21-71F385F072F0}" presName="spaceRect" presStyleCnt="0"/>
      <dgm:spPr/>
    </dgm:pt>
    <dgm:pt modelId="{DE4CAA60-D84D-455F-8E01-5CC732003323}" type="pres">
      <dgm:prSet presAssocID="{64E95C9D-40B9-454F-8E21-71F385F072F0}" presName="textRect" presStyleLbl="revTx" presStyleIdx="4" presStyleCnt="7">
        <dgm:presLayoutVars>
          <dgm:chMax val="1"/>
          <dgm:chPref val="1"/>
        </dgm:presLayoutVars>
      </dgm:prSet>
      <dgm:spPr/>
    </dgm:pt>
    <dgm:pt modelId="{B43FF074-3495-486D-A764-9A80DAB50CF2}" type="pres">
      <dgm:prSet presAssocID="{92F47CAF-DC08-4352-9B19-33157DE4A135}" presName="sibTrans" presStyleCnt="0"/>
      <dgm:spPr/>
    </dgm:pt>
    <dgm:pt modelId="{162C5B87-8250-472D-9E8E-22F451B20CE3}" type="pres">
      <dgm:prSet presAssocID="{651EC161-8E65-4420-9C87-4598434B3C43}" presName="compNode" presStyleCnt="0"/>
      <dgm:spPr/>
    </dgm:pt>
    <dgm:pt modelId="{EF29C8AA-D5C3-4B7B-92C1-043CBABB169E}" type="pres">
      <dgm:prSet presAssocID="{651EC161-8E65-4420-9C87-4598434B3C43}"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Angry Face with No Fill"/>
        </a:ext>
      </dgm:extLst>
    </dgm:pt>
    <dgm:pt modelId="{5FE445E3-A55F-4D1D-8FFB-F0F48E3AE36B}" type="pres">
      <dgm:prSet presAssocID="{651EC161-8E65-4420-9C87-4598434B3C43}" presName="spaceRect" presStyleCnt="0"/>
      <dgm:spPr/>
    </dgm:pt>
    <dgm:pt modelId="{B51C5041-479E-459C-870F-B0BBED287F04}" type="pres">
      <dgm:prSet presAssocID="{651EC161-8E65-4420-9C87-4598434B3C43}" presName="textRect" presStyleLbl="revTx" presStyleIdx="5" presStyleCnt="7">
        <dgm:presLayoutVars>
          <dgm:chMax val="1"/>
          <dgm:chPref val="1"/>
        </dgm:presLayoutVars>
      </dgm:prSet>
      <dgm:spPr/>
    </dgm:pt>
    <dgm:pt modelId="{BBBCD098-79DE-4D93-9E15-8F9B6C429F0B}" type="pres">
      <dgm:prSet presAssocID="{A544AC1B-1F1E-4E74-9939-0188A5A320C8}" presName="sibTrans" presStyleCnt="0"/>
      <dgm:spPr/>
    </dgm:pt>
    <dgm:pt modelId="{BB86F9E7-E12C-4C3F-86C6-7E81D9F86355}" type="pres">
      <dgm:prSet presAssocID="{825AA249-241B-4E56-BAE4-DBDB14FD2FDA}" presName="compNode" presStyleCnt="0"/>
      <dgm:spPr/>
    </dgm:pt>
    <dgm:pt modelId="{F7F88486-2DB9-44CE-A3A9-1D6EFF1F1A9B}" type="pres">
      <dgm:prSet presAssocID="{825AA249-241B-4E56-BAE4-DBDB14FD2FDA}"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evaar"/>
        </a:ext>
      </dgm:extLst>
    </dgm:pt>
    <dgm:pt modelId="{2ECB756E-518C-4E41-865F-E3471218427D}" type="pres">
      <dgm:prSet presAssocID="{825AA249-241B-4E56-BAE4-DBDB14FD2FDA}" presName="spaceRect" presStyleCnt="0"/>
      <dgm:spPr/>
    </dgm:pt>
    <dgm:pt modelId="{1F0D221F-EAC1-43E4-9708-B013D47819F4}" type="pres">
      <dgm:prSet presAssocID="{825AA249-241B-4E56-BAE4-DBDB14FD2FDA}" presName="textRect" presStyleLbl="revTx" presStyleIdx="6" presStyleCnt="7">
        <dgm:presLayoutVars>
          <dgm:chMax val="1"/>
          <dgm:chPref val="1"/>
        </dgm:presLayoutVars>
      </dgm:prSet>
      <dgm:spPr/>
    </dgm:pt>
  </dgm:ptLst>
  <dgm:cxnLst>
    <dgm:cxn modelId="{A95D7908-CE62-4A8E-B594-894D28E2A7E8}" srcId="{63AE285F-A5F4-4F41-B4AB-336044A3798E}" destId="{A732C369-5799-4EE3-AD22-0B4B5038AEF9}" srcOrd="0" destOrd="0" parTransId="{8C5AF79F-7DE5-408B-98D2-BF45B055D21F}" sibTransId="{5CBE1BBA-20E5-40BB-AF62-93CE37C5996A}"/>
    <dgm:cxn modelId="{A1FA870C-44F4-419C-82C2-A063B3C1F373}" type="presOf" srcId="{A732C369-5799-4EE3-AD22-0B4B5038AEF9}" destId="{E0A494C9-2FC9-4004-834F-A791508F0CD8}" srcOrd="0" destOrd="0" presId="urn:microsoft.com/office/officeart/2018/2/layout/IconLabelList"/>
    <dgm:cxn modelId="{A6EADD0C-DEC7-4DCB-A6F5-7BD661632FB5}" type="presOf" srcId="{63AE285F-A5F4-4F41-B4AB-336044A3798E}" destId="{CB304613-59A8-4BDC-B88E-108B109679F9}" srcOrd="0" destOrd="0" presId="urn:microsoft.com/office/officeart/2018/2/layout/IconLabelList"/>
    <dgm:cxn modelId="{1E65FB32-E183-4C2D-906D-7BAF8A00E320}" srcId="{63AE285F-A5F4-4F41-B4AB-336044A3798E}" destId="{651EC161-8E65-4420-9C87-4598434B3C43}" srcOrd="5" destOrd="0" parTransId="{6B67913F-ED71-4C91-9E11-E2691B377543}" sibTransId="{A544AC1B-1F1E-4E74-9939-0188A5A320C8}"/>
    <dgm:cxn modelId="{4E1E3E60-4575-462B-92EF-72AC79F80EBB}" type="presOf" srcId="{612E0A91-6265-47D3-9B41-72FB8B42FF13}" destId="{FD38F409-561E-4629-9233-F12CD41FA029}" srcOrd="0" destOrd="0" presId="urn:microsoft.com/office/officeart/2018/2/layout/IconLabelList"/>
    <dgm:cxn modelId="{26DD2E61-C59E-4B63-A99A-81423D2DBF80}" type="presOf" srcId="{825AA249-241B-4E56-BAE4-DBDB14FD2FDA}" destId="{1F0D221F-EAC1-43E4-9708-B013D47819F4}" srcOrd="0" destOrd="0" presId="urn:microsoft.com/office/officeart/2018/2/layout/IconLabelList"/>
    <dgm:cxn modelId="{0FDB4E66-5450-4405-8725-C1DAE589E411}" type="presOf" srcId="{64E95C9D-40B9-454F-8E21-71F385F072F0}" destId="{DE4CAA60-D84D-455F-8E01-5CC732003323}" srcOrd="0" destOrd="0" presId="urn:microsoft.com/office/officeart/2018/2/layout/IconLabelList"/>
    <dgm:cxn modelId="{853D847B-C8D6-43D0-B2BC-F6BBF1189FB9}" srcId="{63AE285F-A5F4-4F41-B4AB-336044A3798E}" destId="{9B661E06-C71D-4F6F-925B-4D3158749D5D}" srcOrd="2" destOrd="0" parTransId="{91F33CBF-D4B4-4E12-8EEA-BDEA77B651FA}" sibTransId="{F1B22FAC-20AC-41AC-A507-0258A817AB73}"/>
    <dgm:cxn modelId="{E207FE8C-835B-4E70-B9E8-054F1324FA13}" type="presOf" srcId="{651EC161-8E65-4420-9C87-4598434B3C43}" destId="{B51C5041-479E-459C-870F-B0BBED287F04}" srcOrd="0" destOrd="0" presId="urn:microsoft.com/office/officeart/2018/2/layout/IconLabelList"/>
    <dgm:cxn modelId="{0880C78F-2764-485C-B406-08723FF6908E}" type="presOf" srcId="{9B661E06-C71D-4F6F-925B-4D3158749D5D}" destId="{8BF0D1B6-FFAD-4830-9A48-57EA6D34EFEB}" srcOrd="0" destOrd="0" presId="urn:microsoft.com/office/officeart/2018/2/layout/IconLabelList"/>
    <dgm:cxn modelId="{17204499-881B-4A46-8B18-03DC06B33322}" srcId="{63AE285F-A5F4-4F41-B4AB-336044A3798E}" destId="{825AA249-241B-4E56-BAE4-DBDB14FD2FDA}" srcOrd="6" destOrd="0" parTransId="{6697A997-AB85-4934-80C6-53304E12FEB4}" sibTransId="{DE277713-003E-4D83-80D8-C58727378673}"/>
    <dgm:cxn modelId="{7629EF9D-92E7-4AA6-8EEE-3A48103BF9B9}" type="presOf" srcId="{76715388-C50E-4260-A26B-1DD6B854AE50}" destId="{07424C0F-76EA-44E7-BBE6-6B13BEA9D1DE}" srcOrd="0" destOrd="0" presId="urn:microsoft.com/office/officeart/2018/2/layout/IconLabelList"/>
    <dgm:cxn modelId="{A476F9B1-A911-4FA4-B26C-0D237C598FB2}" srcId="{63AE285F-A5F4-4F41-B4AB-336044A3798E}" destId="{64E95C9D-40B9-454F-8E21-71F385F072F0}" srcOrd="4" destOrd="0" parTransId="{DBCF02C4-EBF3-4D98-ABBA-E0DB88BC7E29}" sibTransId="{92F47CAF-DC08-4352-9B19-33157DE4A135}"/>
    <dgm:cxn modelId="{E4FD79DB-42CC-4574-867B-AD9A123DBE52}" srcId="{63AE285F-A5F4-4F41-B4AB-336044A3798E}" destId="{76715388-C50E-4260-A26B-1DD6B854AE50}" srcOrd="1" destOrd="0" parTransId="{D6EFFCD7-5851-4FE1-B88B-2AEAC8869F12}" sibTransId="{EAFAC80E-8B60-46BE-93EC-09CFC2F85665}"/>
    <dgm:cxn modelId="{28CD5AF8-7C47-404A-B592-BB1509DFC767}" srcId="{63AE285F-A5F4-4F41-B4AB-336044A3798E}" destId="{612E0A91-6265-47D3-9B41-72FB8B42FF13}" srcOrd="3" destOrd="0" parTransId="{AE2E7467-2745-4F3F-956D-D2511AAFD831}" sibTransId="{146A63C8-1B0B-4C1F-951F-A1F56E09F520}"/>
    <dgm:cxn modelId="{7E74BBCD-5327-4A0D-A24F-AC6415127E59}" type="presParOf" srcId="{CB304613-59A8-4BDC-B88E-108B109679F9}" destId="{60FDEEE1-6F3E-42AE-B35C-38CE20D5DFDA}" srcOrd="0" destOrd="0" presId="urn:microsoft.com/office/officeart/2018/2/layout/IconLabelList"/>
    <dgm:cxn modelId="{BCFD3C79-CAEA-47B8-829D-CAA926291D39}" type="presParOf" srcId="{60FDEEE1-6F3E-42AE-B35C-38CE20D5DFDA}" destId="{71E6BF64-A247-4897-A364-268FACF5E129}" srcOrd="0" destOrd="0" presId="urn:microsoft.com/office/officeart/2018/2/layout/IconLabelList"/>
    <dgm:cxn modelId="{667FEC0C-8325-4F91-B21B-099DDE26FD13}" type="presParOf" srcId="{60FDEEE1-6F3E-42AE-B35C-38CE20D5DFDA}" destId="{D729BE06-6706-469E-B91C-959CB068270F}" srcOrd="1" destOrd="0" presId="urn:microsoft.com/office/officeart/2018/2/layout/IconLabelList"/>
    <dgm:cxn modelId="{F363E7F8-7E90-404F-9727-773C1BBE166C}" type="presParOf" srcId="{60FDEEE1-6F3E-42AE-B35C-38CE20D5DFDA}" destId="{E0A494C9-2FC9-4004-834F-A791508F0CD8}" srcOrd="2" destOrd="0" presId="urn:microsoft.com/office/officeart/2018/2/layout/IconLabelList"/>
    <dgm:cxn modelId="{6D5FAB8A-225F-4CDB-8676-CBBC5C888FE5}" type="presParOf" srcId="{CB304613-59A8-4BDC-B88E-108B109679F9}" destId="{D010FD8D-E9EC-41EC-8907-1BFE2ED37875}" srcOrd="1" destOrd="0" presId="urn:microsoft.com/office/officeart/2018/2/layout/IconLabelList"/>
    <dgm:cxn modelId="{6FE22C21-720E-443C-A370-121DD245397B}" type="presParOf" srcId="{CB304613-59A8-4BDC-B88E-108B109679F9}" destId="{EDDE2DBB-8355-4C7A-8766-DE2BD5FBE57F}" srcOrd="2" destOrd="0" presId="urn:microsoft.com/office/officeart/2018/2/layout/IconLabelList"/>
    <dgm:cxn modelId="{63AD83E9-CCB4-4896-8DA0-65E01E88689D}" type="presParOf" srcId="{EDDE2DBB-8355-4C7A-8766-DE2BD5FBE57F}" destId="{2CD09DC9-605A-44C1-85D8-B13E80F427CB}" srcOrd="0" destOrd="0" presId="urn:microsoft.com/office/officeart/2018/2/layout/IconLabelList"/>
    <dgm:cxn modelId="{5944F854-DAE9-4EFD-A4E1-3E319AA526B4}" type="presParOf" srcId="{EDDE2DBB-8355-4C7A-8766-DE2BD5FBE57F}" destId="{75537587-8D23-456F-AE66-18DA27AE96B9}" srcOrd="1" destOrd="0" presId="urn:microsoft.com/office/officeart/2018/2/layout/IconLabelList"/>
    <dgm:cxn modelId="{D65C6886-6D5F-4FEC-93B5-3F979DF2B78D}" type="presParOf" srcId="{EDDE2DBB-8355-4C7A-8766-DE2BD5FBE57F}" destId="{07424C0F-76EA-44E7-BBE6-6B13BEA9D1DE}" srcOrd="2" destOrd="0" presId="urn:microsoft.com/office/officeart/2018/2/layout/IconLabelList"/>
    <dgm:cxn modelId="{73AB147B-D557-4F85-AFF4-EF06C5B486D7}" type="presParOf" srcId="{CB304613-59A8-4BDC-B88E-108B109679F9}" destId="{35517BCE-5EC9-461B-9951-3D389E66A43E}" srcOrd="3" destOrd="0" presId="urn:microsoft.com/office/officeart/2018/2/layout/IconLabelList"/>
    <dgm:cxn modelId="{B8801B36-C7C8-4983-88E5-03F316322938}" type="presParOf" srcId="{CB304613-59A8-4BDC-B88E-108B109679F9}" destId="{6CE495BE-4D2A-4181-9834-B4180747B436}" srcOrd="4" destOrd="0" presId="urn:microsoft.com/office/officeart/2018/2/layout/IconLabelList"/>
    <dgm:cxn modelId="{28031E67-F30E-44BA-A45F-B74894CDDB85}" type="presParOf" srcId="{6CE495BE-4D2A-4181-9834-B4180747B436}" destId="{AD145BE6-0D11-48BC-93FA-6DD62283CFEE}" srcOrd="0" destOrd="0" presId="urn:microsoft.com/office/officeart/2018/2/layout/IconLabelList"/>
    <dgm:cxn modelId="{1FAEA9AE-AEE7-4669-8E24-CD03F7636539}" type="presParOf" srcId="{6CE495BE-4D2A-4181-9834-B4180747B436}" destId="{2AA82E50-A574-462E-B079-CC1B556F11E7}" srcOrd="1" destOrd="0" presId="urn:microsoft.com/office/officeart/2018/2/layout/IconLabelList"/>
    <dgm:cxn modelId="{E22E8A33-5759-4371-9615-1AE9B17586E4}" type="presParOf" srcId="{6CE495BE-4D2A-4181-9834-B4180747B436}" destId="{8BF0D1B6-FFAD-4830-9A48-57EA6D34EFEB}" srcOrd="2" destOrd="0" presId="urn:microsoft.com/office/officeart/2018/2/layout/IconLabelList"/>
    <dgm:cxn modelId="{61DEFD84-B310-4DD6-9C64-F9D8CF857EB1}" type="presParOf" srcId="{CB304613-59A8-4BDC-B88E-108B109679F9}" destId="{B82AD9E4-6932-433D-8D82-548660D92110}" srcOrd="5" destOrd="0" presId="urn:microsoft.com/office/officeart/2018/2/layout/IconLabelList"/>
    <dgm:cxn modelId="{BDC1C9CB-4682-4F4B-A109-12E55199E88E}" type="presParOf" srcId="{CB304613-59A8-4BDC-B88E-108B109679F9}" destId="{19A46BED-263C-4916-A32F-FB1132BE5901}" srcOrd="6" destOrd="0" presId="urn:microsoft.com/office/officeart/2018/2/layout/IconLabelList"/>
    <dgm:cxn modelId="{369C2BB5-6548-4A6B-BA79-C072C825230C}" type="presParOf" srcId="{19A46BED-263C-4916-A32F-FB1132BE5901}" destId="{AB6C299C-0C27-4B29-95F7-894464122A4F}" srcOrd="0" destOrd="0" presId="urn:microsoft.com/office/officeart/2018/2/layout/IconLabelList"/>
    <dgm:cxn modelId="{E802B1B1-EB09-4EA0-940F-E40E042DFDE5}" type="presParOf" srcId="{19A46BED-263C-4916-A32F-FB1132BE5901}" destId="{61BC23CE-B45A-4937-9835-5C29B0263C97}" srcOrd="1" destOrd="0" presId="urn:microsoft.com/office/officeart/2018/2/layout/IconLabelList"/>
    <dgm:cxn modelId="{E50B91A9-7861-4B9E-8A1E-D9A5C2DB5FCD}" type="presParOf" srcId="{19A46BED-263C-4916-A32F-FB1132BE5901}" destId="{FD38F409-561E-4629-9233-F12CD41FA029}" srcOrd="2" destOrd="0" presId="urn:microsoft.com/office/officeart/2018/2/layout/IconLabelList"/>
    <dgm:cxn modelId="{87512342-3A77-4B61-A398-C3219C4551F7}" type="presParOf" srcId="{CB304613-59A8-4BDC-B88E-108B109679F9}" destId="{DDEA2B63-815A-4B65-8B67-939E90BA9C07}" srcOrd="7" destOrd="0" presId="urn:microsoft.com/office/officeart/2018/2/layout/IconLabelList"/>
    <dgm:cxn modelId="{6EFF8EED-1E07-4515-9ED7-B8F32DA08322}" type="presParOf" srcId="{CB304613-59A8-4BDC-B88E-108B109679F9}" destId="{75F547D1-70F0-461A-9CE8-BA4D8842BDE5}" srcOrd="8" destOrd="0" presId="urn:microsoft.com/office/officeart/2018/2/layout/IconLabelList"/>
    <dgm:cxn modelId="{90B6B9C6-CD86-4739-A367-7202E098EC66}" type="presParOf" srcId="{75F547D1-70F0-461A-9CE8-BA4D8842BDE5}" destId="{C7BF0C53-AE61-4265-87DA-9B9E1B36265E}" srcOrd="0" destOrd="0" presId="urn:microsoft.com/office/officeart/2018/2/layout/IconLabelList"/>
    <dgm:cxn modelId="{3A8046E9-BC31-4AF7-AA78-EDAA1E1B50CA}" type="presParOf" srcId="{75F547D1-70F0-461A-9CE8-BA4D8842BDE5}" destId="{01E2E2D4-D127-41E6-87A8-565DA786117E}" srcOrd="1" destOrd="0" presId="urn:microsoft.com/office/officeart/2018/2/layout/IconLabelList"/>
    <dgm:cxn modelId="{988E998D-BA05-4353-94A0-FC50E9DC6BD6}" type="presParOf" srcId="{75F547D1-70F0-461A-9CE8-BA4D8842BDE5}" destId="{DE4CAA60-D84D-455F-8E01-5CC732003323}" srcOrd="2" destOrd="0" presId="urn:microsoft.com/office/officeart/2018/2/layout/IconLabelList"/>
    <dgm:cxn modelId="{F8C503E8-FC99-4F84-B6F0-2AF3D2E80B8C}" type="presParOf" srcId="{CB304613-59A8-4BDC-B88E-108B109679F9}" destId="{B43FF074-3495-486D-A764-9A80DAB50CF2}" srcOrd="9" destOrd="0" presId="urn:microsoft.com/office/officeart/2018/2/layout/IconLabelList"/>
    <dgm:cxn modelId="{AF5D4140-CDA1-414E-8082-EF2393EE9774}" type="presParOf" srcId="{CB304613-59A8-4BDC-B88E-108B109679F9}" destId="{162C5B87-8250-472D-9E8E-22F451B20CE3}" srcOrd="10" destOrd="0" presId="urn:microsoft.com/office/officeart/2018/2/layout/IconLabelList"/>
    <dgm:cxn modelId="{3D622705-C2A0-46CD-B96D-58700336EB2C}" type="presParOf" srcId="{162C5B87-8250-472D-9E8E-22F451B20CE3}" destId="{EF29C8AA-D5C3-4B7B-92C1-043CBABB169E}" srcOrd="0" destOrd="0" presId="urn:microsoft.com/office/officeart/2018/2/layout/IconLabelList"/>
    <dgm:cxn modelId="{9B6A743D-BCD8-48EC-ACCA-9E66222A333D}" type="presParOf" srcId="{162C5B87-8250-472D-9E8E-22F451B20CE3}" destId="{5FE445E3-A55F-4D1D-8FFB-F0F48E3AE36B}" srcOrd="1" destOrd="0" presId="urn:microsoft.com/office/officeart/2018/2/layout/IconLabelList"/>
    <dgm:cxn modelId="{E377A525-7960-45A8-8887-EEE145516729}" type="presParOf" srcId="{162C5B87-8250-472D-9E8E-22F451B20CE3}" destId="{B51C5041-479E-459C-870F-B0BBED287F04}" srcOrd="2" destOrd="0" presId="urn:microsoft.com/office/officeart/2018/2/layout/IconLabelList"/>
    <dgm:cxn modelId="{35B95B8B-3148-47D5-8D61-4E37CA6AF9A4}" type="presParOf" srcId="{CB304613-59A8-4BDC-B88E-108B109679F9}" destId="{BBBCD098-79DE-4D93-9E15-8F9B6C429F0B}" srcOrd="11" destOrd="0" presId="urn:microsoft.com/office/officeart/2018/2/layout/IconLabelList"/>
    <dgm:cxn modelId="{B495E99E-CD4E-4BF9-99D5-16C725AC2511}" type="presParOf" srcId="{CB304613-59A8-4BDC-B88E-108B109679F9}" destId="{BB86F9E7-E12C-4C3F-86C6-7E81D9F86355}" srcOrd="12" destOrd="0" presId="urn:microsoft.com/office/officeart/2018/2/layout/IconLabelList"/>
    <dgm:cxn modelId="{397C7F24-23A1-4B4D-B10B-DDB0C2377CBF}" type="presParOf" srcId="{BB86F9E7-E12C-4C3F-86C6-7E81D9F86355}" destId="{F7F88486-2DB9-44CE-A3A9-1D6EFF1F1A9B}" srcOrd="0" destOrd="0" presId="urn:microsoft.com/office/officeart/2018/2/layout/IconLabelList"/>
    <dgm:cxn modelId="{D660E9BE-4E79-4FCD-88D8-87B0814EBDAB}" type="presParOf" srcId="{BB86F9E7-E12C-4C3F-86C6-7E81D9F86355}" destId="{2ECB756E-518C-4E41-865F-E3471218427D}" srcOrd="1" destOrd="0" presId="urn:microsoft.com/office/officeart/2018/2/layout/IconLabelList"/>
    <dgm:cxn modelId="{26AFB5C7-546B-4E38-BE82-59BC77D09F31}" type="presParOf" srcId="{BB86F9E7-E12C-4C3F-86C6-7E81D9F86355}" destId="{1F0D221F-EAC1-43E4-9708-B013D47819F4}"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B221C-6FF7-4B3B-B0E8-C86002CE3072}">
      <dsp:nvSpPr>
        <dsp:cNvPr id="0" name=""/>
        <dsp:cNvSpPr/>
      </dsp:nvSpPr>
      <dsp:spPr>
        <a:xfrm>
          <a:off x="0" y="695"/>
          <a:ext cx="6117335" cy="162723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015C75-39E4-4AA2-8A61-0221DF12125E}">
      <dsp:nvSpPr>
        <dsp:cNvPr id="0" name=""/>
        <dsp:cNvSpPr/>
      </dsp:nvSpPr>
      <dsp:spPr>
        <a:xfrm>
          <a:off x="492238" y="366823"/>
          <a:ext cx="894979" cy="8949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92DDE5-6FFE-4B14-869D-AFC4FEB721F4}">
      <dsp:nvSpPr>
        <dsp:cNvPr id="0" name=""/>
        <dsp:cNvSpPr/>
      </dsp:nvSpPr>
      <dsp:spPr>
        <a:xfrm>
          <a:off x="1879455" y="695"/>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977900">
            <a:lnSpc>
              <a:spcPct val="90000"/>
            </a:lnSpc>
            <a:spcBef>
              <a:spcPct val="0"/>
            </a:spcBef>
            <a:spcAft>
              <a:spcPct val="35000"/>
            </a:spcAft>
            <a:buNone/>
          </a:pPr>
          <a:r>
            <a:rPr lang="nl-NL" sz="2200" kern="1200" dirty="0"/>
            <a:t>Onvrijwillige zorg mag volgens de Wet zorg en dwang in principe níet worden toegepast, tenzij er sprake is van 'ernstig nadeel'. </a:t>
          </a:r>
          <a:endParaRPr lang="en-US" sz="2200" kern="1200" dirty="0"/>
        </a:p>
      </dsp:txBody>
      <dsp:txXfrm>
        <a:off x="1879455" y="695"/>
        <a:ext cx="4237880" cy="1627234"/>
      </dsp:txXfrm>
    </dsp:sp>
    <dsp:sp modelId="{D45BAC20-DB6F-4327-A8F5-4BEA56003357}">
      <dsp:nvSpPr>
        <dsp:cNvPr id="0" name=""/>
        <dsp:cNvSpPr/>
      </dsp:nvSpPr>
      <dsp:spPr>
        <a:xfrm>
          <a:off x="0" y="2034738"/>
          <a:ext cx="6117335" cy="162723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01164B-850E-433B-A8C2-FDFB836FB4DF}">
      <dsp:nvSpPr>
        <dsp:cNvPr id="0" name=""/>
        <dsp:cNvSpPr/>
      </dsp:nvSpPr>
      <dsp:spPr>
        <a:xfrm>
          <a:off x="492238" y="2400866"/>
          <a:ext cx="894979" cy="8949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4D4781-159E-4B29-8B10-4FECEA23BCF1}">
      <dsp:nvSpPr>
        <dsp:cNvPr id="0" name=""/>
        <dsp:cNvSpPr/>
      </dsp:nvSpPr>
      <dsp:spPr>
        <a:xfrm>
          <a:off x="1879455" y="2034738"/>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977900">
            <a:lnSpc>
              <a:spcPct val="90000"/>
            </a:lnSpc>
            <a:spcBef>
              <a:spcPct val="0"/>
            </a:spcBef>
            <a:spcAft>
              <a:spcPct val="35000"/>
            </a:spcAft>
            <a:buNone/>
          </a:pPr>
          <a:r>
            <a:rPr lang="nl-NL" sz="2200" kern="1200" dirty="0"/>
            <a:t>Maar wanneer is er dan sprake van ‘ernstig nadeel’? </a:t>
          </a:r>
          <a:endParaRPr lang="en-US" sz="2200" kern="1200" dirty="0"/>
        </a:p>
      </dsp:txBody>
      <dsp:txXfrm>
        <a:off x="1879455" y="2034738"/>
        <a:ext cx="4237880" cy="1627234"/>
      </dsp:txXfrm>
    </dsp:sp>
    <dsp:sp modelId="{8BF01D59-7D11-48AD-9AC8-6D88572F7539}">
      <dsp:nvSpPr>
        <dsp:cNvPr id="0" name=""/>
        <dsp:cNvSpPr/>
      </dsp:nvSpPr>
      <dsp:spPr>
        <a:xfrm>
          <a:off x="0" y="4068781"/>
          <a:ext cx="6117335" cy="162723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AD72AC-825F-4172-8D67-129E83D50F6E}">
      <dsp:nvSpPr>
        <dsp:cNvPr id="0" name=""/>
        <dsp:cNvSpPr/>
      </dsp:nvSpPr>
      <dsp:spPr>
        <a:xfrm>
          <a:off x="492238" y="4434909"/>
          <a:ext cx="894979" cy="8949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C8A357-552A-4A4E-B803-0DB9662117F0}">
      <dsp:nvSpPr>
        <dsp:cNvPr id="0" name=""/>
        <dsp:cNvSpPr/>
      </dsp:nvSpPr>
      <dsp:spPr>
        <a:xfrm>
          <a:off x="1879455" y="4068781"/>
          <a:ext cx="4237880" cy="16272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216" tIns="172216" rIns="172216" bIns="172216" numCol="1" spcCol="1270" anchor="ctr" anchorCtr="0">
          <a:noAutofit/>
        </a:bodyPr>
        <a:lstStyle/>
        <a:p>
          <a:pPr marL="0" lvl="0" indent="0" algn="l" defTabSz="977900">
            <a:lnSpc>
              <a:spcPct val="90000"/>
            </a:lnSpc>
            <a:spcBef>
              <a:spcPct val="0"/>
            </a:spcBef>
            <a:spcAft>
              <a:spcPct val="35000"/>
            </a:spcAft>
            <a:buNone/>
          </a:pPr>
          <a:r>
            <a:rPr lang="nl-NL" sz="2200" kern="1200" dirty="0"/>
            <a:t>Wat denken jullie? </a:t>
          </a:r>
          <a:endParaRPr lang="en-US" sz="2200" kern="1200" dirty="0"/>
        </a:p>
      </dsp:txBody>
      <dsp:txXfrm>
        <a:off x="1879455" y="4068781"/>
        <a:ext cx="4237880" cy="16272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6BF64-A247-4897-A364-268FACF5E129}">
      <dsp:nvSpPr>
        <dsp:cNvPr id="0" name=""/>
        <dsp:cNvSpPr/>
      </dsp:nvSpPr>
      <dsp:spPr>
        <a:xfrm>
          <a:off x="331361" y="889931"/>
          <a:ext cx="536308" cy="5363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A494C9-2FC9-4004-834F-A791508F0CD8}">
      <dsp:nvSpPr>
        <dsp:cNvPr id="0" name=""/>
        <dsp:cNvSpPr/>
      </dsp:nvSpPr>
      <dsp:spPr>
        <a:xfrm>
          <a:off x="3617" y="1657000"/>
          <a:ext cx="1191796" cy="770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solidFill>
                <a:schemeClr val="bg1"/>
              </a:solidFill>
            </a:rPr>
            <a:t>de cliënt brengt zichzelf of anderen in levensgevaar</a:t>
          </a:r>
          <a:r>
            <a:rPr lang="nl-NL" sz="1100" kern="1200" dirty="0">
              <a:solidFill>
                <a:schemeClr val="bg1"/>
              </a:solidFill>
            </a:rPr>
            <a:t>,</a:t>
          </a:r>
          <a:endParaRPr lang="en-US" sz="1100" kern="1200" dirty="0">
            <a:solidFill>
              <a:schemeClr val="bg1"/>
            </a:solidFill>
          </a:endParaRPr>
        </a:p>
      </dsp:txBody>
      <dsp:txXfrm>
        <a:off x="3617" y="1657000"/>
        <a:ext cx="1191796" cy="770943"/>
      </dsp:txXfrm>
    </dsp:sp>
    <dsp:sp modelId="{2CD09DC9-605A-44C1-85D8-B13E80F427CB}">
      <dsp:nvSpPr>
        <dsp:cNvPr id="0" name=""/>
        <dsp:cNvSpPr/>
      </dsp:nvSpPr>
      <dsp:spPr>
        <a:xfrm>
          <a:off x="1731723" y="889931"/>
          <a:ext cx="536308" cy="5363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7424C0F-76EA-44E7-BBE6-6B13BEA9D1DE}">
      <dsp:nvSpPr>
        <dsp:cNvPr id="0" name=""/>
        <dsp:cNvSpPr/>
      </dsp:nvSpPr>
      <dsp:spPr>
        <a:xfrm>
          <a:off x="1403978" y="1657000"/>
          <a:ext cx="1191796" cy="770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solidFill>
                <a:schemeClr val="bg1"/>
              </a:solidFill>
            </a:rPr>
            <a:t>de cliënt brengt ernstig lichamelijk letsel toe,</a:t>
          </a:r>
          <a:endParaRPr lang="en-US" sz="1800" kern="1200" dirty="0">
            <a:solidFill>
              <a:schemeClr val="bg1"/>
            </a:solidFill>
          </a:endParaRPr>
        </a:p>
      </dsp:txBody>
      <dsp:txXfrm>
        <a:off x="1403978" y="1657000"/>
        <a:ext cx="1191796" cy="770943"/>
      </dsp:txXfrm>
    </dsp:sp>
    <dsp:sp modelId="{AD145BE6-0D11-48BC-93FA-6DD62283CFEE}">
      <dsp:nvSpPr>
        <dsp:cNvPr id="0" name=""/>
        <dsp:cNvSpPr/>
      </dsp:nvSpPr>
      <dsp:spPr>
        <a:xfrm>
          <a:off x="3132084" y="889931"/>
          <a:ext cx="536308" cy="5363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F0D1B6-FFAD-4830-9A48-57EA6D34EFEB}">
      <dsp:nvSpPr>
        <dsp:cNvPr id="0" name=""/>
        <dsp:cNvSpPr/>
      </dsp:nvSpPr>
      <dsp:spPr>
        <a:xfrm>
          <a:off x="2804340" y="1657000"/>
          <a:ext cx="1191796" cy="770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nl-NL" sz="1600" kern="1200" dirty="0">
              <a:solidFill>
                <a:schemeClr val="bg1"/>
              </a:solidFill>
            </a:rPr>
            <a:t>de cliënt brengt ernstige psychische, materiële, immateriële of financiële schade toe</a:t>
          </a:r>
          <a:endParaRPr lang="en-US" sz="1600" kern="1200" dirty="0">
            <a:solidFill>
              <a:schemeClr val="bg1"/>
            </a:solidFill>
          </a:endParaRPr>
        </a:p>
      </dsp:txBody>
      <dsp:txXfrm>
        <a:off x="2804340" y="1657000"/>
        <a:ext cx="1191796" cy="770943"/>
      </dsp:txXfrm>
    </dsp:sp>
    <dsp:sp modelId="{AB6C299C-0C27-4B29-95F7-894464122A4F}">
      <dsp:nvSpPr>
        <dsp:cNvPr id="0" name=""/>
        <dsp:cNvSpPr/>
      </dsp:nvSpPr>
      <dsp:spPr>
        <a:xfrm>
          <a:off x="4532445" y="889931"/>
          <a:ext cx="536308" cy="5363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D38F409-561E-4629-9233-F12CD41FA029}">
      <dsp:nvSpPr>
        <dsp:cNvPr id="0" name=""/>
        <dsp:cNvSpPr/>
      </dsp:nvSpPr>
      <dsp:spPr>
        <a:xfrm>
          <a:off x="4204701" y="1657000"/>
          <a:ext cx="1191796" cy="770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solidFill>
                <a:schemeClr val="bg1"/>
              </a:solidFill>
            </a:rPr>
            <a:t>verwaarlozing </a:t>
          </a:r>
          <a:endParaRPr lang="en-US" sz="1800" kern="1200" dirty="0">
            <a:solidFill>
              <a:schemeClr val="bg1"/>
            </a:solidFill>
          </a:endParaRPr>
        </a:p>
      </dsp:txBody>
      <dsp:txXfrm>
        <a:off x="4204701" y="1657000"/>
        <a:ext cx="1191796" cy="770943"/>
      </dsp:txXfrm>
    </dsp:sp>
    <dsp:sp modelId="{C7BF0C53-AE61-4265-87DA-9B9E1B36265E}">
      <dsp:nvSpPr>
        <dsp:cNvPr id="0" name=""/>
        <dsp:cNvSpPr/>
      </dsp:nvSpPr>
      <dsp:spPr>
        <a:xfrm>
          <a:off x="5932807" y="889931"/>
          <a:ext cx="536308" cy="5363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4CAA60-D84D-455F-8E01-5CC732003323}">
      <dsp:nvSpPr>
        <dsp:cNvPr id="0" name=""/>
        <dsp:cNvSpPr/>
      </dsp:nvSpPr>
      <dsp:spPr>
        <a:xfrm>
          <a:off x="5605062" y="1657000"/>
          <a:ext cx="1191796" cy="770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solidFill>
                <a:schemeClr val="bg1"/>
              </a:solidFill>
            </a:rPr>
            <a:t>de veiligheid van de cliënt wordt bedreigd;</a:t>
          </a:r>
          <a:endParaRPr lang="en-US" sz="1800" kern="1200" dirty="0">
            <a:solidFill>
              <a:schemeClr val="bg1"/>
            </a:solidFill>
          </a:endParaRPr>
        </a:p>
      </dsp:txBody>
      <dsp:txXfrm>
        <a:off x="5605062" y="1657000"/>
        <a:ext cx="1191796" cy="770943"/>
      </dsp:txXfrm>
    </dsp:sp>
    <dsp:sp modelId="{EF29C8AA-D5C3-4B7B-92C1-043CBABB169E}">
      <dsp:nvSpPr>
        <dsp:cNvPr id="0" name=""/>
        <dsp:cNvSpPr/>
      </dsp:nvSpPr>
      <dsp:spPr>
        <a:xfrm>
          <a:off x="7333168" y="889931"/>
          <a:ext cx="536308" cy="53630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51C5041-479E-459C-870F-B0BBED287F04}">
      <dsp:nvSpPr>
        <dsp:cNvPr id="0" name=""/>
        <dsp:cNvSpPr/>
      </dsp:nvSpPr>
      <dsp:spPr>
        <a:xfrm>
          <a:off x="7005424" y="1657000"/>
          <a:ext cx="1191796" cy="770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solidFill>
                <a:schemeClr val="bg1"/>
              </a:solidFill>
            </a:rPr>
            <a:t>cliënt roept met hinderlijk gedrag de agressie van anderen op</a:t>
          </a:r>
          <a:endParaRPr lang="en-US" sz="1800" kern="1200" dirty="0">
            <a:solidFill>
              <a:schemeClr val="bg1"/>
            </a:solidFill>
          </a:endParaRPr>
        </a:p>
      </dsp:txBody>
      <dsp:txXfrm>
        <a:off x="7005424" y="1657000"/>
        <a:ext cx="1191796" cy="770943"/>
      </dsp:txXfrm>
    </dsp:sp>
    <dsp:sp modelId="{F7F88486-2DB9-44CE-A3A9-1D6EFF1F1A9B}">
      <dsp:nvSpPr>
        <dsp:cNvPr id="0" name=""/>
        <dsp:cNvSpPr/>
      </dsp:nvSpPr>
      <dsp:spPr>
        <a:xfrm>
          <a:off x="8733529" y="889931"/>
          <a:ext cx="536308" cy="53630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0D221F-EAC1-43E4-9708-B013D47819F4}">
      <dsp:nvSpPr>
        <dsp:cNvPr id="0" name=""/>
        <dsp:cNvSpPr/>
      </dsp:nvSpPr>
      <dsp:spPr>
        <a:xfrm>
          <a:off x="8405785" y="1657000"/>
          <a:ext cx="1191796" cy="7709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solidFill>
                <a:schemeClr val="bg1"/>
              </a:solidFill>
            </a:rPr>
            <a:t>de algemene veiligheid van personen of goederen is in gevaar</a:t>
          </a:r>
          <a:endParaRPr lang="en-US" sz="1800" kern="1200" dirty="0">
            <a:solidFill>
              <a:schemeClr val="bg1"/>
            </a:solidFill>
          </a:endParaRPr>
        </a:p>
      </dsp:txBody>
      <dsp:txXfrm>
        <a:off x="8405785" y="1657000"/>
        <a:ext cx="1191796" cy="77094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11B1FE-4915-4A12-BFC6-625958ABE3FD}" type="datetimeFigureOut">
              <a:rPr lang="nl-NL" smtClean="0"/>
              <a:t>7-6-2021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FD1E63-C577-48BA-A918-BBF2DC1FFE12}" type="slidenum">
              <a:rPr lang="nl-NL" smtClean="0"/>
              <a:t>‹nr.›</a:t>
            </a:fld>
            <a:endParaRPr lang="nl-NL"/>
          </a:p>
        </p:txBody>
      </p:sp>
    </p:spTree>
    <p:extLst>
      <p:ext uri="{BB962C8B-B14F-4D97-AF65-F5344CB8AC3E}">
        <p14:creationId xmlns:p14="http://schemas.microsoft.com/office/powerpoint/2010/main" val="312483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FD1E63-C577-48BA-A918-BBF2DC1FFE12}" type="slidenum">
              <a:rPr lang="nl-NL" smtClean="0"/>
              <a:t>4</a:t>
            </a:fld>
            <a:endParaRPr lang="nl-NL"/>
          </a:p>
        </p:txBody>
      </p:sp>
    </p:spTree>
    <p:extLst>
      <p:ext uri="{BB962C8B-B14F-4D97-AF65-F5344CB8AC3E}">
        <p14:creationId xmlns:p14="http://schemas.microsoft.com/office/powerpoint/2010/main" val="60283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FD1E63-C577-48BA-A918-BBF2DC1FFE12}" type="slidenum">
              <a:rPr lang="nl-NL" smtClean="0"/>
              <a:t>7</a:t>
            </a:fld>
            <a:endParaRPr lang="nl-NL"/>
          </a:p>
        </p:txBody>
      </p:sp>
    </p:spTree>
    <p:extLst>
      <p:ext uri="{BB962C8B-B14F-4D97-AF65-F5344CB8AC3E}">
        <p14:creationId xmlns:p14="http://schemas.microsoft.com/office/powerpoint/2010/main" val="614472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FD1E63-C577-48BA-A918-BBF2DC1FFE12}" type="slidenum">
              <a:rPr lang="nl-NL" smtClean="0"/>
              <a:t>8</a:t>
            </a:fld>
            <a:endParaRPr lang="nl-NL"/>
          </a:p>
        </p:txBody>
      </p:sp>
    </p:spTree>
    <p:extLst>
      <p:ext uri="{BB962C8B-B14F-4D97-AF65-F5344CB8AC3E}">
        <p14:creationId xmlns:p14="http://schemas.microsoft.com/office/powerpoint/2010/main" val="99673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AFD1E63-C577-48BA-A918-BBF2DC1FFE12}" type="slidenum">
              <a:rPr lang="nl-NL" smtClean="0"/>
              <a:t>10</a:t>
            </a:fld>
            <a:endParaRPr lang="nl-NL"/>
          </a:p>
        </p:txBody>
      </p:sp>
    </p:spTree>
    <p:extLst>
      <p:ext uri="{BB962C8B-B14F-4D97-AF65-F5344CB8AC3E}">
        <p14:creationId xmlns:p14="http://schemas.microsoft.com/office/powerpoint/2010/main" val="23009486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nl-NL"/>
              <a:t>Klik om stijl te bewerken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a:xfrm>
            <a:off x="2692397" y="5037663"/>
            <a:ext cx="5214635" cy="279400"/>
          </a:xfrm>
        </p:spPr>
        <p:txBody>
          <a:bodyPr/>
          <a:lstStyle/>
          <a:p>
            <a:endParaRPr lang="nl-NL"/>
          </a:p>
        </p:txBody>
      </p:sp>
      <p:sp>
        <p:nvSpPr>
          <p:cNvPr id="6" name="Slide Number Placeholder 5"/>
          <p:cNvSpPr>
            <a:spLocks noGrp="1"/>
          </p:cNvSpPr>
          <p:nvPr>
            <p:ph type="sldNum" sz="quarter" idx="12"/>
          </p:nvPr>
        </p:nvSpPr>
        <p:spPr>
          <a:xfrm>
            <a:off x="8956900" y="5037663"/>
            <a:ext cx="551167" cy="279400"/>
          </a:xfrm>
        </p:spPr>
        <p:txBody>
          <a:bodyPr/>
          <a:lstStyle/>
          <a:p>
            <a:fld id="{69B4C58A-E71D-49A8-876E-66B5053B4466}" type="slidenum">
              <a:rPr lang="nl-NL" smtClean="0"/>
              <a:t>‹nr.›</a:t>
            </a:fld>
            <a:endParaRPr lang="nl-N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823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807CD93-434D-40F9-95F3-ED3BAE018C5D}" type="datetimeFigureOut">
              <a:rPr lang="nl-NL" smtClean="0"/>
              <a:t>7-6-2021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B4C58A-E71D-49A8-876E-66B5053B4466}" type="slidenum">
              <a:rPr lang="nl-NL" smtClean="0"/>
              <a:t>‹nr.›</a:t>
            </a:fld>
            <a:endParaRPr lang="nl-NL"/>
          </a:p>
        </p:txBody>
      </p:sp>
    </p:spTree>
    <p:extLst>
      <p:ext uri="{BB962C8B-B14F-4D97-AF65-F5344CB8AC3E}">
        <p14:creationId xmlns:p14="http://schemas.microsoft.com/office/powerpoint/2010/main" val="61542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nl-NL"/>
              <a:t>Klik om stijl te bewerken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7230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5234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nl-NL"/>
              <a:t>Klik om stijl te bewerken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spTree>
    <p:extLst>
      <p:ext uri="{BB962C8B-B14F-4D97-AF65-F5344CB8AC3E}">
        <p14:creationId xmlns:p14="http://schemas.microsoft.com/office/powerpoint/2010/main" val="882016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nl-NL"/>
              <a:t>Klik om stijl te bewerken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571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nl-NL"/>
              <a:t>Klik om stijl te bewerken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362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3894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03686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spTree>
    <p:extLst>
      <p:ext uri="{BB962C8B-B14F-4D97-AF65-F5344CB8AC3E}">
        <p14:creationId xmlns:p14="http://schemas.microsoft.com/office/powerpoint/2010/main" val="2936380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nl-NL"/>
              <a:t>Klik om stijl te bewerken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3807CD93-434D-40F9-95F3-ED3BAE018C5D}" type="datetimeFigureOut">
              <a:rPr lang="nl-NL" smtClean="0"/>
              <a:t>7-6-2021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B4C58A-E71D-49A8-876E-66B5053B4466}" type="slidenum">
              <a:rPr lang="nl-NL" smtClean="0"/>
              <a:t>‹nr.›</a:t>
            </a:fld>
            <a:endParaRPr lang="nl-N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822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3807CD93-434D-40F9-95F3-ED3BAE018C5D}" type="datetimeFigureOut">
              <a:rPr lang="nl-NL" smtClean="0"/>
              <a:t>7-6-2021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B4C58A-E71D-49A8-876E-66B5053B4466}" type="slidenum">
              <a:rPr lang="nl-NL" smtClean="0"/>
              <a:t>‹nr.›</a:t>
            </a:fld>
            <a:endParaRPr lang="nl-NL"/>
          </a:p>
        </p:txBody>
      </p:sp>
    </p:spTree>
    <p:extLst>
      <p:ext uri="{BB962C8B-B14F-4D97-AF65-F5344CB8AC3E}">
        <p14:creationId xmlns:p14="http://schemas.microsoft.com/office/powerpoint/2010/main" val="2649811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3807CD93-434D-40F9-95F3-ED3BAE018C5D}" type="datetimeFigureOut">
              <a:rPr lang="nl-NL" smtClean="0"/>
              <a:t>7-6-2021</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9B4C58A-E71D-49A8-876E-66B5053B4466}" type="slidenum">
              <a:rPr lang="nl-NL" smtClean="0"/>
              <a:t>‹nr.›</a:t>
            </a:fld>
            <a:endParaRPr lang="nl-N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0948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3807CD93-434D-40F9-95F3-ED3BAE018C5D}" type="datetimeFigureOut">
              <a:rPr lang="nl-NL" smtClean="0"/>
              <a:t>7-6-2021</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9B4C58A-E71D-49A8-876E-66B5053B4466}" type="slidenum">
              <a:rPr lang="nl-NL" smtClean="0"/>
              <a:t>‹nr.›</a:t>
            </a:fld>
            <a:endParaRPr lang="nl-N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86098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7CD93-434D-40F9-95F3-ED3BAE018C5D}" type="datetimeFigureOut">
              <a:rPr lang="nl-NL" smtClean="0"/>
              <a:t>7-6-2021</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9B4C58A-E71D-49A8-876E-66B5053B4466}" type="slidenum">
              <a:rPr lang="nl-NL" smtClean="0"/>
              <a:t>‹nr.›</a:t>
            </a:fld>
            <a:endParaRPr lang="nl-NL"/>
          </a:p>
        </p:txBody>
      </p:sp>
    </p:spTree>
    <p:extLst>
      <p:ext uri="{BB962C8B-B14F-4D97-AF65-F5344CB8AC3E}">
        <p14:creationId xmlns:p14="http://schemas.microsoft.com/office/powerpoint/2010/main" val="370221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nl-NL"/>
              <a:t>Klik om stijl te bewerken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807CD93-434D-40F9-95F3-ED3BAE018C5D}" type="datetimeFigureOut">
              <a:rPr lang="nl-NL" smtClean="0"/>
              <a:t>7-6-2021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B4C58A-E71D-49A8-876E-66B5053B4466}" type="slidenum">
              <a:rPr lang="nl-NL" smtClean="0"/>
              <a:t>‹nr.›</a:t>
            </a:fld>
            <a:endParaRPr lang="nl-N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6365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nl-NL"/>
              <a:t>Klik om stijl te bewerken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3807CD93-434D-40F9-95F3-ED3BAE018C5D}" type="datetimeFigureOut">
              <a:rPr lang="nl-NL" smtClean="0"/>
              <a:t>7-6-2021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B4C58A-E71D-49A8-876E-66B5053B4466}" type="slidenum">
              <a:rPr lang="nl-NL" smtClean="0"/>
              <a:t>‹nr.›</a:t>
            </a:fld>
            <a:endParaRPr lang="nl-NL"/>
          </a:p>
        </p:txBody>
      </p:sp>
    </p:spTree>
    <p:extLst>
      <p:ext uri="{BB962C8B-B14F-4D97-AF65-F5344CB8AC3E}">
        <p14:creationId xmlns:p14="http://schemas.microsoft.com/office/powerpoint/2010/main" val="205644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07CD93-434D-40F9-95F3-ED3BAE018C5D}" type="datetimeFigureOut">
              <a:rPr lang="nl-NL" smtClean="0"/>
              <a:t>7-6-2021</a:t>
            </a:fld>
            <a:endParaRPr lang="nl-N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nl-N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B4C58A-E71D-49A8-876E-66B5053B4466}" type="slidenum">
              <a:rPr lang="nl-NL" smtClean="0"/>
              <a:t>‹nr.›</a:t>
            </a:fld>
            <a:endParaRPr lang="nl-NL"/>
          </a:p>
        </p:txBody>
      </p:sp>
    </p:spTree>
    <p:extLst>
      <p:ext uri="{BB962C8B-B14F-4D97-AF65-F5344CB8AC3E}">
        <p14:creationId xmlns:p14="http://schemas.microsoft.com/office/powerpoint/2010/main" val="37005708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F88085-EACC-4846-B653-3DABAB0793E2}"/>
              </a:ext>
            </a:extLst>
          </p:cNvPr>
          <p:cNvSpPr>
            <a:spLocks noGrp="1"/>
          </p:cNvSpPr>
          <p:nvPr>
            <p:ph type="ctrTitle"/>
          </p:nvPr>
        </p:nvSpPr>
        <p:spPr>
          <a:xfrm>
            <a:off x="5954750" y="1241056"/>
            <a:ext cx="5520959" cy="2070855"/>
          </a:xfrm>
        </p:spPr>
        <p:txBody>
          <a:bodyPr anchor="b">
            <a:normAutofit/>
          </a:bodyPr>
          <a:lstStyle/>
          <a:p>
            <a:pPr algn="l"/>
            <a:r>
              <a:rPr lang="nl-NL" dirty="0">
                <a:solidFill>
                  <a:schemeClr val="bg1"/>
                </a:solidFill>
              </a:rPr>
              <a:t>Onvrijwillige </a:t>
            </a:r>
            <a:br>
              <a:rPr lang="nl-NL" dirty="0">
                <a:solidFill>
                  <a:schemeClr val="bg1"/>
                </a:solidFill>
              </a:rPr>
            </a:br>
            <a:r>
              <a:rPr lang="nl-NL" dirty="0">
                <a:solidFill>
                  <a:schemeClr val="bg1"/>
                </a:solidFill>
              </a:rPr>
              <a:t>zorg</a:t>
            </a:r>
          </a:p>
        </p:txBody>
      </p:sp>
      <p:sp>
        <p:nvSpPr>
          <p:cNvPr id="3" name="Ondertitel 2">
            <a:extLst>
              <a:ext uri="{FF2B5EF4-FFF2-40B4-BE49-F238E27FC236}">
                <a16:creationId xmlns:a16="http://schemas.microsoft.com/office/drawing/2014/main" id="{3AB16271-6B39-46CD-BF94-75041ACE9CDA}"/>
              </a:ext>
            </a:extLst>
          </p:cNvPr>
          <p:cNvSpPr>
            <a:spLocks noGrp="1"/>
          </p:cNvSpPr>
          <p:nvPr>
            <p:ph type="subTitle" idx="1"/>
          </p:nvPr>
        </p:nvSpPr>
        <p:spPr>
          <a:xfrm>
            <a:off x="6751180" y="4025070"/>
            <a:ext cx="4724529" cy="1692066"/>
          </a:xfrm>
        </p:spPr>
        <p:txBody>
          <a:bodyPr anchor="t">
            <a:normAutofit/>
          </a:bodyPr>
          <a:lstStyle/>
          <a:p>
            <a:pPr algn="l"/>
            <a:r>
              <a:rPr lang="nl-NL" sz="2000" dirty="0"/>
              <a:t>Les 8</a:t>
            </a:r>
          </a:p>
        </p:txBody>
      </p:sp>
      <p:pic>
        <p:nvPicPr>
          <p:cNvPr id="1026" name="Picture 2" descr="Ja leuk! Of nee bedankt? - |">
            <a:extLst>
              <a:ext uri="{FF2B5EF4-FFF2-40B4-BE49-F238E27FC236}">
                <a16:creationId xmlns:a16="http://schemas.microsoft.com/office/drawing/2014/main" id="{0F5D04B6-F018-473C-96C4-8822561EC87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6280" y="1475249"/>
            <a:ext cx="5077769" cy="390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83766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Bij de Rechtbank ZWB kan het toch nog gekker: de ondermijnende rechter mr.  T Peters">
            <a:extLst>
              <a:ext uri="{FF2B5EF4-FFF2-40B4-BE49-F238E27FC236}">
                <a16:creationId xmlns:a16="http://schemas.microsoft.com/office/drawing/2014/main" id="{2EAECC8F-23CB-4513-AE49-F00220516019}"/>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3017"/>
          <a:stretch/>
        </p:blipFill>
        <p:spPr bwMode="auto">
          <a:xfrm>
            <a:off x="20" y="1"/>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ijdelijke aanduiding voor inhoud 2">
            <a:extLst>
              <a:ext uri="{FF2B5EF4-FFF2-40B4-BE49-F238E27FC236}">
                <a16:creationId xmlns:a16="http://schemas.microsoft.com/office/drawing/2014/main" id="{DF2F0067-A4A1-4FFC-B0BB-E79A2D23EDB3}"/>
              </a:ext>
            </a:extLst>
          </p:cNvPr>
          <p:cNvSpPr>
            <a:spLocks noGrp="1"/>
          </p:cNvSpPr>
          <p:nvPr>
            <p:ph idx="1"/>
          </p:nvPr>
        </p:nvSpPr>
        <p:spPr>
          <a:xfrm>
            <a:off x="4976031" y="963877"/>
            <a:ext cx="6377769" cy="4930246"/>
          </a:xfrm>
        </p:spPr>
        <p:txBody>
          <a:bodyPr anchor="ctr">
            <a:normAutofit/>
          </a:bodyPr>
          <a:lstStyle/>
          <a:p>
            <a:pPr marL="0" indent="0">
              <a:buNone/>
            </a:pPr>
            <a:r>
              <a:rPr lang="nl-NL" sz="2400" dirty="0">
                <a:solidFill>
                  <a:schemeClr val="bg1"/>
                </a:solidFill>
              </a:rPr>
              <a:t>De rechter of burgemeester legt in de zorgmachtiging of crisismaatregel vast welke van de bovenstaande vormen van verplichte zorg aan de patiënt mogen worden opgelegd. </a:t>
            </a:r>
          </a:p>
          <a:p>
            <a:pPr marL="0" indent="0">
              <a:buNone/>
            </a:pPr>
            <a:r>
              <a:rPr lang="nl-NL" sz="2400" dirty="0">
                <a:solidFill>
                  <a:schemeClr val="bg1"/>
                </a:solidFill>
              </a:rPr>
              <a:t>Dit hoeft dus niet altijd om alle mogelijke maatregelen te gaan, en de vormen die zijn opgenomen hoeven ook niet altijd te worden uitgevoerd.</a:t>
            </a:r>
          </a:p>
        </p:txBody>
      </p:sp>
    </p:spTree>
    <p:extLst>
      <p:ext uri="{BB962C8B-B14F-4D97-AF65-F5344CB8AC3E}">
        <p14:creationId xmlns:p14="http://schemas.microsoft.com/office/powerpoint/2010/main" val="2322102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43EC93E-0858-439E-9F69-102BEA8C865C}"/>
              </a:ext>
            </a:extLst>
          </p:cNvPr>
          <p:cNvSpPr>
            <a:spLocks noGrp="1"/>
          </p:cNvSpPr>
          <p:nvPr>
            <p:ph type="title"/>
          </p:nvPr>
        </p:nvSpPr>
        <p:spPr>
          <a:xfrm>
            <a:off x="594360" y="1209086"/>
            <a:ext cx="3876848" cy="4064925"/>
          </a:xfrm>
        </p:spPr>
        <p:txBody>
          <a:bodyPr anchor="ctr">
            <a:normAutofit/>
          </a:bodyPr>
          <a:lstStyle/>
          <a:p>
            <a:r>
              <a:rPr lang="nl-NL" sz="5000" dirty="0"/>
              <a:t>Ernstig nadeel?</a:t>
            </a:r>
          </a:p>
        </p:txBody>
      </p:sp>
      <p:graphicFrame>
        <p:nvGraphicFramePr>
          <p:cNvPr id="5" name="Tijdelijke aanduiding voor inhoud 2">
            <a:extLst>
              <a:ext uri="{FF2B5EF4-FFF2-40B4-BE49-F238E27FC236}">
                <a16:creationId xmlns:a16="http://schemas.microsoft.com/office/drawing/2014/main" id="{1AAE564A-D5F2-4E64-ACA5-789C326D6B0D}"/>
              </a:ext>
            </a:extLst>
          </p:cNvPr>
          <p:cNvGraphicFramePr>
            <a:graphicFrameLocks noGrp="1"/>
          </p:cNvGraphicFramePr>
          <p:nvPr>
            <p:ph idx="1"/>
            <p:extLst>
              <p:ext uri="{D42A27DB-BD31-4B8C-83A1-F6EECF244321}">
                <p14:modId xmlns:p14="http://schemas.microsoft.com/office/powerpoint/2010/main" val="303554780"/>
              </p:ext>
            </p:extLst>
          </p:nvPr>
        </p:nvGraphicFramePr>
        <p:xfrm>
          <a:off x="5614416" y="457200"/>
          <a:ext cx="6117336" cy="569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2968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AD9B48F0-D602-4F11-811E-B0B8AA0A9D15}"/>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graphicFrame>
        <p:nvGraphicFramePr>
          <p:cNvPr id="30" name="Tijdelijke aanduiding voor inhoud 2">
            <a:extLst>
              <a:ext uri="{FF2B5EF4-FFF2-40B4-BE49-F238E27FC236}">
                <a16:creationId xmlns:a16="http://schemas.microsoft.com/office/drawing/2014/main" id="{845BA6E1-AE30-44B0-9813-89F106E7441F}"/>
              </a:ext>
            </a:extLst>
          </p:cNvPr>
          <p:cNvGraphicFramePr>
            <a:graphicFrameLocks noGrp="1"/>
          </p:cNvGraphicFramePr>
          <p:nvPr>
            <p:ph idx="1"/>
            <p:extLst>
              <p:ext uri="{D42A27DB-BD31-4B8C-83A1-F6EECF244321}">
                <p14:modId xmlns:p14="http://schemas.microsoft.com/office/powerpoint/2010/main" val="2265238038"/>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5068737"/>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5099BD-7C96-47F7-A3D5-A537F81FF310}"/>
              </a:ext>
            </a:extLst>
          </p:cNvPr>
          <p:cNvSpPr>
            <a:spLocks noGrp="1"/>
          </p:cNvSpPr>
          <p:nvPr>
            <p:ph type="title"/>
          </p:nvPr>
        </p:nvSpPr>
        <p:spPr>
          <a:xfrm>
            <a:off x="1043631" y="809898"/>
            <a:ext cx="9942716" cy="1554480"/>
          </a:xfrm>
        </p:spPr>
        <p:txBody>
          <a:bodyPr anchor="ctr">
            <a:normAutofit/>
          </a:bodyPr>
          <a:lstStyle/>
          <a:p>
            <a:r>
              <a:rPr lang="nl-NL" sz="4800" dirty="0"/>
              <a:t>Wat doe je bij onvrijwillige zorg als professional?</a:t>
            </a:r>
          </a:p>
        </p:txBody>
      </p:sp>
      <p:sp>
        <p:nvSpPr>
          <p:cNvPr id="5" name="Tijdelijke aanduiding voor inhoud 4">
            <a:extLst>
              <a:ext uri="{FF2B5EF4-FFF2-40B4-BE49-F238E27FC236}">
                <a16:creationId xmlns:a16="http://schemas.microsoft.com/office/drawing/2014/main" id="{4BCA7485-0890-448A-A25D-C0376FFB1854}"/>
              </a:ext>
            </a:extLst>
          </p:cNvPr>
          <p:cNvSpPr>
            <a:spLocks noGrp="1"/>
          </p:cNvSpPr>
          <p:nvPr>
            <p:ph idx="1"/>
          </p:nvPr>
        </p:nvSpPr>
        <p:spPr>
          <a:xfrm>
            <a:off x="1045028" y="3017522"/>
            <a:ext cx="9941319" cy="3124658"/>
          </a:xfrm>
        </p:spPr>
        <p:txBody>
          <a:bodyPr anchor="ctr">
            <a:normAutofit/>
          </a:bodyPr>
          <a:lstStyle/>
          <a:p>
            <a:endParaRPr lang="nl-NL" sz="2400" dirty="0"/>
          </a:p>
          <a:p>
            <a:r>
              <a:rPr lang="nl-NL" sz="2400" dirty="0"/>
              <a:t>Als professional ga je in kaart brengen welke vorm van hulpverlening je  voor een zo kort mogelijke duur kan inzetten en daarbij meteen werkt aan een mogelijke afbouw van onvrijwillige zorg. </a:t>
            </a:r>
          </a:p>
          <a:p>
            <a:pPr marL="0" indent="0">
              <a:buNone/>
            </a:pPr>
            <a:endParaRPr lang="nl-NL" sz="2400" dirty="0"/>
          </a:p>
        </p:txBody>
      </p:sp>
    </p:spTree>
    <p:extLst>
      <p:ext uri="{BB962C8B-B14F-4D97-AF65-F5344CB8AC3E}">
        <p14:creationId xmlns:p14="http://schemas.microsoft.com/office/powerpoint/2010/main" val="221042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050" name="Picture 2" descr="verplichte zorg - Kwakman Strafrechtadvocatuur">
            <a:extLst>
              <a:ext uri="{FF2B5EF4-FFF2-40B4-BE49-F238E27FC236}">
                <a16:creationId xmlns:a16="http://schemas.microsoft.com/office/drawing/2014/main" id="{A1CEF5D7-D949-416F-991D-7A2DEF921FEC}"/>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10202" b="552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4EA7DD62-8C73-49BD-ADD5-972919023960}"/>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a:ln w="22225">
                  <a:solidFill>
                    <a:schemeClr val="tx1"/>
                  </a:solidFill>
                  <a:miter lim="800000"/>
                </a:ln>
                <a:solidFill>
                  <a:srgbClr val="FFFFFF"/>
                </a:solidFill>
              </a:rPr>
              <a:t>Praktijkvoorbeeld </a:t>
            </a:r>
          </a:p>
        </p:txBody>
      </p:sp>
    </p:spTree>
    <p:extLst>
      <p:ext uri="{BB962C8B-B14F-4D97-AF65-F5344CB8AC3E}">
        <p14:creationId xmlns:p14="http://schemas.microsoft.com/office/powerpoint/2010/main" val="310689188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F2CF2B80-226F-4088-9C3A-B85CBC6B368F}"/>
              </a:ext>
            </a:extLst>
          </p:cNvPr>
          <p:cNvSpPr>
            <a:spLocks noGrp="1"/>
          </p:cNvSpPr>
          <p:nvPr>
            <p:ph type="title"/>
          </p:nvPr>
        </p:nvSpPr>
        <p:spPr>
          <a:xfrm>
            <a:off x="952108" y="954756"/>
            <a:ext cx="2730414" cy="4946003"/>
          </a:xfrm>
        </p:spPr>
        <p:txBody>
          <a:bodyPr>
            <a:normAutofit/>
          </a:bodyPr>
          <a:lstStyle/>
          <a:p>
            <a:r>
              <a:rPr lang="nl-NL">
                <a:solidFill>
                  <a:srgbClr val="FFFFFF"/>
                </a:solidFill>
              </a:rPr>
              <a:t>Etische dilemma’s </a:t>
            </a:r>
          </a:p>
        </p:txBody>
      </p:sp>
      <p:sp>
        <p:nvSpPr>
          <p:cNvPr id="14" name="Rectangle 13">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3BD5A5DF-5D7E-45F6-ACCB-2693DB9240D7}"/>
              </a:ext>
            </a:extLst>
          </p:cNvPr>
          <p:cNvSpPr>
            <a:spLocks noGrp="1"/>
          </p:cNvSpPr>
          <p:nvPr>
            <p:ph idx="1"/>
          </p:nvPr>
        </p:nvSpPr>
        <p:spPr>
          <a:xfrm>
            <a:off x="5140934" y="469900"/>
            <a:ext cx="5953630" cy="5405968"/>
          </a:xfrm>
        </p:spPr>
        <p:txBody>
          <a:bodyPr anchor="ctr">
            <a:normAutofit/>
          </a:bodyPr>
          <a:lstStyle/>
          <a:p>
            <a:r>
              <a:rPr lang="nl-NL" dirty="0"/>
              <a:t>Onderstaande dilemma’s zijn dilemma’s die in de praktijk veel voorkomen en waarbij sprake is van twijfel. </a:t>
            </a:r>
          </a:p>
          <a:p>
            <a:r>
              <a:rPr lang="nl-NL" dirty="0"/>
              <a:t>Hoe moet er gehandeld worden?  </a:t>
            </a:r>
          </a:p>
          <a:p>
            <a:r>
              <a:rPr lang="nl-NL" dirty="0"/>
              <a:t>Wat is de wens van de cliënt?</a:t>
            </a:r>
          </a:p>
          <a:p>
            <a:r>
              <a:rPr lang="nl-NL" dirty="0"/>
              <a:t>Hoe waarborg je de veiligheid van het personeel?</a:t>
            </a:r>
          </a:p>
          <a:p>
            <a:r>
              <a:rPr lang="nl-NL" dirty="0"/>
              <a:t>Hoe kijk je hier zelf tegen aan? </a:t>
            </a:r>
          </a:p>
        </p:txBody>
      </p:sp>
    </p:spTree>
    <p:extLst>
      <p:ext uri="{BB962C8B-B14F-4D97-AF65-F5344CB8AC3E}">
        <p14:creationId xmlns:p14="http://schemas.microsoft.com/office/powerpoint/2010/main" val="1381617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5A3202-1952-418F-8313-12F4E0F46346}"/>
              </a:ext>
            </a:extLst>
          </p:cNvPr>
          <p:cNvSpPr>
            <a:spLocks noGrp="1"/>
          </p:cNvSpPr>
          <p:nvPr>
            <p:ph type="title"/>
          </p:nvPr>
        </p:nvSpPr>
        <p:spPr>
          <a:xfrm>
            <a:off x="804421" y="796374"/>
            <a:ext cx="10583158" cy="880027"/>
          </a:xfrm>
        </p:spPr>
        <p:txBody>
          <a:bodyPr>
            <a:normAutofit/>
          </a:bodyPr>
          <a:lstStyle/>
          <a:p>
            <a:r>
              <a:rPr lang="nl-NL" dirty="0">
                <a:solidFill>
                  <a:srgbClr val="FFFFFF"/>
                </a:solidFill>
              </a:rPr>
              <a:t>Wie moet zich aanpassen?</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F980E01-98DD-4EFC-B762-0DC5291B139C}"/>
              </a:ext>
            </a:extLst>
          </p:cNvPr>
          <p:cNvSpPr>
            <a:spLocks noGrp="1"/>
          </p:cNvSpPr>
          <p:nvPr>
            <p:ph idx="1"/>
          </p:nvPr>
        </p:nvSpPr>
        <p:spPr>
          <a:xfrm>
            <a:off x="1295401" y="2612256"/>
            <a:ext cx="9601196" cy="3263612"/>
          </a:xfrm>
        </p:spPr>
        <p:txBody>
          <a:bodyPr>
            <a:normAutofit/>
          </a:bodyPr>
          <a:lstStyle/>
          <a:p>
            <a:pPr>
              <a:lnSpc>
                <a:spcPct val="90000"/>
              </a:lnSpc>
            </a:pPr>
            <a:r>
              <a:rPr lang="nl-NL" sz="2200"/>
              <a:t>Een autistische jongen Patrick eet elke dag om 17:30 zijn warme maaltijd, dit zit in zijn patroon en hecht hij waarde aan. Dit weekend is het Pasen en is er op de groep besloten dat ze ‘s middags warm eten. De groep bestaat uit 6 cliënten.  Patrick zijn moeder eet die dag ook mee. Patrick vindt dit altijd leuk maar ook spannend. In Patrick zijn hoofd weet zijn moeder alles en is zij de baas van de wereld. Patrick heeft aan zijn moeder gevraagd of hij ook om 17:30 warm mag eten, “Dat doe ik namelijk altijd”. </a:t>
            </a:r>
          </a:p>
          <a:p>
            <a:pPr>
              <a:lnSpc>
                <a:spcPct val="90000"/>
              </a:lnSpc>
            </a:pPr>
            <a:r>
              <a:rPr lang="nl-NL" sz="2200"/>
              <a:t>Zijn moeder reageerde, “Stel je niet aan, ik kom maar 4x per jaar mee eten, je eet gewoon ‘s middags warm”.  Binnen het team ontstaat hier discussie over… “Moet Patrick zich aanpassen aan zijn moeder?”….</a:t>
            </a:r>
          </a:p>
        </p:txBody>
      </p:sp>
    </p:spTree>
    <p:extLst>
      <p:ext uri="{BB962C8B-B14F-4D97-AF65-F5344CB8AC3E}">
        <p14:creationId xmlns:p14="http://schemas.microsoft.com/office/powerpoint/2010/main" val="1161130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81CAA77-9864-425A-A390-64C06BE02F5B}"/>
              </a:ext>
            </a:extLst>
          </p:cNvPr>
          <p:cNvSpPr>
            <a:spLocks noGrp="1"/>
          </p:cNvSpPr>
          <p:nvPr>
            <p:ph type="title"/>
          </p:nvPr>
        </p:nvSpPr>
        <p:spPr>
          <a:xfrm>
            <a:off x="804421" y="796374"/>
            <a:ext cx="10583158" cy="880027"/>
          </a:xfrm>
        </p:spPr>
        <p:txBody>
          <a:bodyPr>
            <a:normAutofit/>
          </a:bodyPr>
          <a:lstStyle/>
          <a:p>
            <a:r>
              <a:rPr lang="nl-NL" dirty="0">
                <a:solidFill>
                  <a:srgbClr val="FFFFFF"/>
                </a:solidFill>
              </a:rPr>
              <a:t>Kan Mark wel naar de cd zaak?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6031363A-F97F-4381-B9BF-39C2FBF003C6}"/>
              </a:ext>
            </a:extLst>
          </p:cNvPr>
          <p:cNvSpPr>
            <a:spLocks noGrp="1"/>
          </p:cNvSpPr>
          <p:nvPr>
            <p:ph idx="1"/>
          </p:nvPr>
        </p:nvSpPr>
        <p:spPr>
          <a:xfrm>
            <a:off x="1295401" y="2612256"/>
            <a:ext cx="9601196" cy="3263612"/>
          </a:xfrm>
        </p:spPr>
        <p:txBody>
          <a:bodyPr>
            <a:normAutofit/>
          </a:bodyPr>
          <a:lstStyle/>
          <a:p>
            <a:pPr>
              <a:lnSpc>
                <a:spcPct val="90000"/>
              </a:lnSpc>
            </a:pPr>
            <a:r>
              <a:rPr lang="nl-NL" sz="2200"/>
              <a:t>Een autistische jongen Mark met het niveau van een vier jarige is dol op cd’s kopen.  Mark is een groot liefhebber van ACDC en houdt van stevige rock. Hij vindt zichzelf een typische hardrocker. Na een dag werken krijgt Mark geld wat hij in zijn piekenpijp stopt.  Als deze vol is gaat Mark met de begeleider naar de cd zaak en rommelt tussen alle cd’s, om na lang kiezen trots thuis te komen met een nieuwe hardrock cd. </a:t>
            </a:r>
          </a:p>
          <a:p>
            <a:pPr>
              <a:lnSpc>
                <a:spcPct val="90000"/>
              </a:lnSpc>
            </a:pPr>
            <a:r>
              <a:rPr lang="nl-NL" sz="2200"/>
              <a:t>De laatste drie keer is dit echter mis gegaan. Bij thuiskomst van de cd zaak is Mark erg zweterig en sloopt hij materiaal uit zijn kamer. Er zijn al wat koffiemokken en borden gesneuveld.  De begeleiding twijfelt of Mark nog wel naar de cd zaak kan gaan.  “Kan Mark dit wel aan? Welke meerwaarde heeft dit?” </a:t>
            </a:r>
          </a:p>
        </p:txBody>
      </p:sp>
    </p:spTree>
    <p:extLst>
      <p:ext uri="{BB962C8B-B14F-4D97-AF65-F5344CB8AC3E}">
        <p14:creationId xmlns:p14="http://schemas.microsoft.com/office/powerpoint/2010/main" val="2211617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261E56-52EE-44D4-9BAF-135D44BBE63B}"/>
              </a:ext>
            </a:extLst>
          </p:cNvPr>
          <p:cNvSpPr>
            <a:spLocks noGrp="1"/>
          </p:cNvSpPr>
          <p:nvPr>
            <p:ph type="title"/>
          </p:nvPr>
        </p:nvSpPr>
        <p:spPr>
          <a:xfrm>
            <a:off x="804421" y="796374"/>
            <a:ext cx="10583158" cy="880027"/>
          </a:xfrm>
        </p:spPr>
        <p:txBody>
          <a:bodyPr>
            <a:normAutofit/>
          </a:bodyPr>
          <a:lstStyle/>
          <a:p>
            <a:r>
              <a:rPr lang="nl-NL" dirty="0">
                <a:solidFill>
                  <a:srgbClr val="FFFFFF"/>
                </a:solidFill>
              </a:rPr>
              <a:t>Blijft Kees op voetbal zitten?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786E41A-76B7-4E04-9914-8E643398BF80}"/>
              </a:ext>
            </a:extLst>
          </p:cNvPr>
          <p:cNvSpPr>
            <a:spLocks noGrp="1"/>
          </p:cNvSpPr>
          <p:nvPr>
            <p:ph idx="1"/>
          </p:nvPr>
        </p:nvSpPr>
        <p:spPr>
          <a:xfrm>
            <a:off x="1295401" y="2612256"/>
            <a:ext cx="9601196" cy="3263612"/>
          </a:xfrm>
        </p:spPr>
        <p:txBody>
          <a:bodyPr>
            <a:normAutofit/>
          </a:bodyPr>
          <a:lstStyle/>
          <a:p>
            <a:pPr>
              <a:lnSpc>
                <a:spcPct val="90000"/>
              </a:lnSpc>
            </a:pPr>
            <a:r>
              <a:rPr lang="nl-NL" sz="1700"/>
              <a:t>Een grote sterke autistische jongen van 41, Kees zit op G voetbal. Kees geniet hier wekelijks van en ziet zichzelf als een echt “sportmens”. Kees is van nature eerlijk en kan niet tegen liegen. In zijn beleving bestaat alleen de waarheid. Dit is meestal wel, hoe Kees zijn waarheid ervaart. Kees voetbalt al zo’n 11 jaar. </a:t>
            </a:r>
          </a:p>
          <a:p>
            <a:pPr>
              <a:lnSpc>
                <a:spcPct val="90000"/>
              </a:lnSpc>
            </a:pPr>
            <a:r>
              <a:rPr lang="nl-NL" sz="1700"/>
              <a:t>Deze zaterdag verloopt het echter anders. Kees zijn club kan kampioen worden bij winst. Kees is keeper en tikt een bal naast de goal. De scheidsrechter geeft aan dat het een doeltrap is. Kees zegt dat hij de bal nog heeft aangeraakt en verteld dat het dan een corner moet zijn. Zijn teamgenoten schelden Kees uit: “houd je bek Kees, de scheids bepaald, niet jij”. Bij Kees knapt er iets en hij valt de scheids aan. Meerdere jongens moeten Kees in bedwang houden… </a:t>
            </a:r>
          </a:p>
          <a:p>
            <a:pPr>
              <a:lnSpc>
                <a:spcPct val="90000"/>
              </a:lnSpc>
            </a:pPr>
            <a:r>
              <a:rPr lang="nl-NL" sz="1700"/>
              <a:t>Kees gaat een half uur later huilend naar huis. De begeleiding geeft aan dat voetbal niet meer veilig is voor Kees, zowel voor hemzelf als voor zijn omgeving. De discussie ontstaat of hij nog wel op voetbal kan blijven zitten….</a:t>
            </a:r>
          </a:p>
        </p:txBody>
      </p:sp>
    </p:spTree>
    <p:extLst>
      <p:ext uri="{BB962C8B-B14F-4D97-AF65-F5344CB8AC3E}">
        <p14:creationId xmlns:p14="http://schemas.microsoft.com/office/powerpoint/2010/main" val="1781917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FBF473-8596-43B4-8C21-1BF436402056}"/>
              </a:ext>
            </a:extLst>
          </p:cNvPr>
          <p:cNvSpPr>
            <a:spLocks noGrp="1"/>
          </p:cNvSpPr>
          <p:nvPr>
            <p:ph type="title"/>
          </p:nvPr>
        </p:nvSpPr>
        <p:spPr>
          <a:xfrm>
            <a:off x="804421" y="796374"/>
            <a:ext cx="10583158" cy="880027"/>
          </a:xfrm>
        </p:spPr>
        <p:txBody>
          <a:bodyPr>
            <a:normAutofit/>
          </a:bodyPr>
          <a:lstStyle/>
          <a:p>
            <a:r>
              <a:rPr lang="nl-NL" dirty="0">
                <a:solidFill>
                  <a:srgbClr val="FFFFFF"/>
                </a:solidFill>
              </a:rPr>
              <a:t>Deur sluiten </a:t>
            </a:r>
            <a:r>
              <a:rPr lang="nl-NL">
                <a:solidFill>
                  <a:srgbClr val="FFFFFF"/>
                </a:solidFill>
              </a:rPr>
              <a:t>of niet? </a:t>
            </a:r>
          </a:p>
        </p:txBody>
      </p:sp>
      <p:sp>
        <p:nvSpPr>
          <p:cNvPr id="12" name="Rectangle 11">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9381F57D-2EEC-4F9C-B238-B97F0BD35639}"/>
              </a:ext>
            </a:extLst>
          </p:cNvPr>
          <p:cNvSpPr>
            <a:spLocks noGrp="1"/>
          </p:cNvSpPr>
          <p:nvPr>
            <p:ph idx="1"/>
          </p:nvPr>
        </p:nvSpPr>
        <p:spPr>
          <a:xfrm>
            <a:off x="1295401" y="2612256"/>
            <a:ext cx="9601196" cy="3263612"/>
          </a:xfrm>
        </p:spPr>
        <p:txBody>
          <a:bodyPr>
            <a:normAutofit/>
          </a:bodyPr>
          <a:lstStyle/>
          <a:p>
            <a:pPr>
              <a:lnSpc>
                <a:spcPct val="90000"/>
              </a:lnSpc>
            </a:pPr>
            <a:r>
              <a:rPr lang="nl-NL" sz="2000"/>
              <a:t>Een jonge dame van 21 jaar met een hechtingsstoornis gaat om de week op zaterdag met haar moeder patat eten in de stad.  Merel kan zich hier altijd op verheugen en geniet hiervan. Na vier weken niet naar de stad te hebben gemogen wegens corona is Merel nergens te vinden. Na 3 uur zoeken komt Merel terug naar de woning. Het blijkt dat Merel naar haar moeder is gefietst en daar in de tuin twee koeken heeft gegeten. </a:t>
            </a:r>
          </a:p>
          <a:p>
            <a:pPr>
              <a:lnSpc>
                <a:spcPct val="90000"/>
              </a:lnSpc>
            </a:pPr>
            <a:r>
              <a:rPr lang="nl-NL" sz="2000"/>
              <a:t>“Als jullie me binnen willen houden wegens corona, luister ik niet, mijn moeder denkt daar net zo over”</a:t>
            </a:r>
          </a:p>
          <a:p>
            <a:pPr>
              <a:lnSpc>
                <a:spcPct val="90000"/>
              </a:lnSpc>
            </a:pPr>
            <a:r>
              <a:rPr lang="nl-NL" sz="2000"/>
              <a:t>Binnen het team wordt getwijfeld om haar deur van haar appartement op slot te gaan doen… Wat zou jij doen?</a:t>
            </a:r>
          </a:p>
        </p:txBody>
      </p:sp>
    </p:spTree>
    <p:extLst>
      <p:ext uri="{BB962C8B-B14F-4D97-AF65-F5344CB8AC3E}">
        <p14:creationId xmlns:p14="http://schemas.microsoft.com/office/powerpoint/2010/main" val="52020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0D9E5-BBC5-42AF-BA75-4801019D9881}"/>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Onvrijwillige zorg</a:t>
            </a:r>
          </a:p>
        </p:txBody>
      </p:sp>
      <p:sp>
        <p:nvSpPr>
          <p:cNvPr id="3" name="Tijdelijke aanduiding voor inhoud 2">
            <a:extLst>
              <a:ext uri="{FF2B5EF4-FFF2-40B4-BE49-F238E27FC236}">
                <a16:creationId xmlns:a16="http://schemas.microsoft.com/office/drawing/2014/main" id="{1852B14C-3F73-47ED-A1AB-405540B264B1}"/>
              </a:ext>
            </a:extLst>
          </p:cNvPr>
          <p:cNvSpPr>
            <a:spLocks noGrp="1"/>
          </p:cNvSpPr>
          <p:nvPr>
            <p:ph idx="1"/>
          </p:nvPr>
        </p:nvSpPr>
        <p:spPr>
          <a:xfrm>
            <a:off x="4976031" y="963877"/>
            <a:ext cx="6377769" cy="4930246"/>
          </a:xfrm>
        </p:spPr>
        <p:txBody>
          <a:bodyPr anchor="ctr">
            <a:normAutofit/>
          </a:bodyPr>
          <a:lstStyle/>
          <a:p>
            <a:pPr marL="0" indent="0">
              <a:buNone/>
            </a:pPr>
            <a:r>
              <a:rPr lang="nl-NL" sz="2400" b="1" dirty="0"/>
              <a:t>Onvrijwillige zorg</a:t>
            </a:r>
            <a:r>
              <a:rPr lang="nl-NL" sz="2400" dirty="0"/>
              <a:t> is: zorg waarmee de cliënt of zijn vertegenwoordiger zich vooraf, of nadat ze is ingezet tegen verzet. </a:t>
            </a:r>
          </a:p>
          <a:p>
            <a:pPr marL="0" indent="0">
              <a:buNone/>
            </a:pPr>
            <a:r>
              <a:rPr lang="nl-NL" sz="2400" dirty="0"/>
              <a:t> </a:t>
            </a:r>
          </a:p>
          <a:p>
            <a:pPr marL="0" indent="0">
              <a:buNone/>
            </a:pPr>
            <a:r>
              <a:rPr lang="nl-NL" sz="2400" dirty="0"/>
              <a:t>en</a:t>
            </a:r>
          </a:p>
          <a:p>
            <a:pPr marL="0" indent="0">
              <a:buNone/>
            </a:pPr>
            <a:endParaRPr lang="nl-NL" sz="2400" dirty="0"/>
          </a:p>
          <a:p>
            <a:pPr marL="0" indent="0">
              <a:buNone/>
            </a:pPr>
            <a:r>
              <a:rPr lang="nl-NL" sz="2400" dirty="0"/>
              <a:t>zorg waarmee de vertegenwoordiger heeft ingestemd maar waartegen de cliënt zich verzet.</a:t>
            </a:r>
          </a:p>
        </p:txBody>
      </p:sp>
    </p:spTree>
    <p:extLst>
      <p:ext uri="{BB962C8B-B14F-4D97-AF65-F5344CB8AC3E}">
        <p14:creationId xmlns:p14="http://schemas.microsoft.com/office/powerpoint/2010/main" val="57108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DFBF0B-A93E-47FD-9557-D72C0FFAAFAE}"/>
              </a:ext>
            </a:extLst>
          </p:cNvPr>
          <p:cNvSpPr>
            <a:spLocks noGrp="1"/>
          </p:cNvSpPr>
          <p:nvPr>
            <p:ph type="title"/>
          </p:nvPr>
        </p:nvSpPr>
        <p:spPr>
          <a:xfrm>
            <a:off x="841248" y="818457"/>
            <a:ext cx="3322317" cy="2975876"/>
          </a:xfrm>
        </p:spPr>
        <p:txBody>
          <a:bodyPr vert="horz" lIns="91440" tIns="45720" rIns="91440" bIns="45720" rtlCol="0" anchor="b">
            <a:normAutofit/>
          </a:bodyPr>
          <a:lstStyle/>
          <a:p>
            <a:r>
              <a:rPr lang="en-US" kern="1200" dirty="0" err="1">
                <a:solidFill>
                  <a:schemeClr val="bg1"/>
                </a:solidFill>
                <a:latin typeface="+mj-lt"/>
                <a:ea typeface="+mj-ea"/>
                <a:cs typeface="+mj-cs"/>
              </a:rPr>
              <a:t>Opdracht</a:t>
            </a:r>
            <a:r>
              <a:rPr lang="en-US" kern="1200" dirty="0">
                <a:solidFill>
                  <a:schemeClr val="bg1"/>
                </a:solidFill>
                <a:latin typeface="+mj-lt"/>
                <a:ea typeface="+mj-ea"/>
                <a:cs typeface="+mj-cs"/>
              </a:rPr>
              <a:t> </a:t>
            </a:r>
          </a:p>
        </p:txBody>
      </p:sp>
      <p:pic>
        <p:nvPicPr>
          <p:cNvPr id="6150" name="Picture 6" descr="5 redenen om Microsoft To Do te gebruiken | Xylos Learning Blog">
            <a:extLst>
              <a:ext uri="{FF2B5EF4-FFF2-40B4-BE49-F238E27FC236}">
                <a16:creationId xmlns:a16="http://schemas.microsoft.com/office/drawing/2014/main" id="{43F479FB-3F97-4707-AA70-4979C87E933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44678" y="1280802"/>
            <a:ext cx="6436548" cy="4296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19328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lose-up van ongeopende blisterverpakkingen voor pillen">
            <a:extLst>
              <a:ext uri="{FF2B5EF4-FFF2-40B4-BE49-F238E27FC236}">
                <a16:creationId xmlns:a16="http://schemas.microsoft.com/office/drawing/2014/main" id="{8BABBE01-7E75-4E65-A938-14656766BBD2}"/>
              </a:ext>
            </a:extLst>
          </p:cNvPr>
          <p:cNvPicPr>
            <a:picLocks noChangeAspect="1"/>
          </p:cNvPicPr>
          <p:nvPr/>
        </p:nvPicPr>
        <p:blipFill rotWithShape="1">
          <a:blip r:embed="rId2">
            <a:alphaModFix amt="35000"/>
          </a:blip>
          <a:srcRect t="3260" b="11189"/>
          <a:stretch/>
        </p:blipFill>
        <p:spPr>
          <a:xfrm>
            <a:off x="20" y="10"/>
            <a:ext cx="12191980" cy="6857990"/>
          </a:xfrm>
          <a:prstGeom prst="rect">
            <a:avLst/>
          </a:prstGeom>
        </p:spPr>
      </p:pic>
      <p:sp>
        <p:nvSpPr>
          <p:cNvPr id="2" name="Titel 1">
            <a:extLst>
              <a:ext uri="{FF2B5EF4-FFF2-40B4-BE49-F238E27FC236}">
                <a16:creationId xmlns:a16="http://schemas.microsoft.com/office/drawing/2014/main" id="{7F8B2D2D-58B5-4660-A325-EFFA8FEB934A}"/>
              </a:ext>
            </a:extLst>
          </p:cNvPr>
          <p:cNvSpPr>
            <a:spLocks noGrp="1"/>
          </p:cNvSpPr>
          <p:nvPr>
            <p:ph type="title"/>
          </p:nvPr>
        </p:nvSpPr>
        <p:spPr/>
        <p:txBody>
          <a:bodyPr>
            <a:normAutofit/>
          </a:bodyPr>
          <a:lstStyle/>
          <a:p>
            <a:r>
              <a:rPr lang="nl-NL" dirty="0">
                <a:solidFill>
                  <a:srgbClr val="FFFFFF"/>
                </a:solidFill>
              </a:rPr>
              <a:t>Wet Zorg en Dwang </a:t>
            </a:r>
          </a:p>
        </p:txBody>
      </p:sp>
      <p:sp>
        <p:nvSpPr>
          <p:cNvPr id="3" name="Tijdelijke aanduiding voor inhoud 2">
            <a:extLst>
              <a:ext uri="{FF2B5EF4-FFF2-40B4-BE49-F238E27FC236}">
                <a16:creationId xmlns:a16="http://schemas.microsoft.com/office/drawing/2014/main" id="{5F58339B-F80D-4655-8B6B-B841A367A200}"/>
              </a:ext>
            </a:extLst>
          </p:cNvPr>
          <p:cNvSpPr>
            <a:spLocks noGrp="1"/>
          </p:cNvSpPr>
          <p:nvPr>
            <p:ph idx="1"/>
          </p:nvPr>
        </p:nvSpPr>
        <p:spPr/>
        <p:txBody>
          <a:bodyPr>
            <a:normAutofit fontScale="92500" lnSpcReduction="10000"/>
          </a:bodyPr>
          <a:lstStyle/>
          <a:p>
            <a:pPr marL="0" indent="0">
              <a:buNone/>
            </a:pPr>
            <a:r>
              <a:rPr lang="nl-NL" dirty="0">
                <a:solidFill>
                  <a:schemeClr val="bg1"/>
                </a:solidFill>
              </a:rPr>
              <a:t>De Wet zorg en dwang (WZD) regelt de rechten bij onvrijwillige zorg of onvrijwillige opname van mensen met een verstandelijke beperking en mensen met een psychogeriatrische aandoening (zoals dementie).</a:t>
            </a:r>
          </a:p>
          <a:p>
            <a:pPr marL="0" indent="0">
              <a:buNone/>
            </a:pPr>
            <a:endParaRPr lang="nl-NL" i="1" dirty="0">
              <a:solidFill>
                <a:schemeClr val="bg1"/>
              </a:solidFill>
            </a:endParaRPr>
          </a:p>
          <a:p>
            <a:pPr marL="0" indent="0">
              <a:buNone/>
            </a:pPr>
            <a:r>
              <a:rPr lang="nl-NL" i="1" dirty="0">
                <a:solidFill>
                  <a:schemeClr val="bg1"/>
                </a:solidFill>
              </a:rPr>
              <a:t>Daarnaast is er:</a:t>
            </a:r>
          </a:p>
          <a:p>
            <a:pPr marL="0" indent="0">
              <a:buNone/>
            </a:pPr>
            <a:endParaRPr lang="nl-NL" i="1" dirty="0">
              <a:solidFill>
                <a:schemeClr val="bg1"/>
              </a:solidFill>
            </a:endParaRPr>
          </a:p>
          <a:p>
            <a:pPr marL="0" indent="0">
              <a:buNone/>
            </a:pPr>
            <a:r>
              <a:rPr lang="nl-NL" dirty="0">
                <a:solidFill>
                  <a:schemeClr val="bg1"/>
                </a:solidFill>
              </a:rPr>
              <a:t>De Wet verplichte geestelijke gezondheidszorg (Wvggz) regelt de rechten van mensen die te maken hebben met verplichte zorg vanwege een psychische aandoening.</a:t>
            </a:r>
            <a:endParaRPr lang="nl-NL" i="1" dirty="0">
              <a:solidFill>
                <a:schemeClr val="bg1"/>
              </a:solidFill>
            </a:endParaRPr>
          </a:p>
        </p:txBody>
      </p:sp>
    </p:spTree>
    <p:extLst>
      <p:ext uri="{BB962C8B-B14F-4D97-AF65-F5344CB8AC3E}">
        <p14:creationId xmlns:p14="http://schemas.microsoft.com/office/powerpoint/2010/main" val="78932328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2AFF63-3D84-4488-96DF-923A4F628504}"/>
              </a:ext>
            </a:extLst>
          </p:cNvPr>
          <p:cNvSpPr>
            <a:spLocks noGrp="1"/>
          </p:cNvSpPr>
          <p:nvPr>
            <p:ph type="title"/>
          </p:nvPr>
        </p:nvSpPr>
        <p:spPr>
          <a:xfrm>
            <a:off x="795528" y="386930"/>
            <a:ext cx="10141799" cy="1300554"/>
          </a:xfrm>
        </p:spPr>
        <p:txBody>
          <a:bodyPr anchor="b">
            <a:normAutofit/>
          </a:bodyPr>
          <a:lstStyle/>
          <a:p>
            <a:r>
              <a:rPr lang="nl-NL" sz="4800" b="1"/>
              <a:t> WET ZORG EN DWANG </a:t>
            </a:r>
          </a:p>
        </p:txBody>
      </p:sp>
      <p:sp>
        <p:nvSpPr>
          <p:cNvPr id="3" name="Tijdelijke aanduiding voor inhoud 2">
            <a:extLst>
              <a:ext uri="{FF2B5EF4-FFF2-40B4-BE49-F238E27FC236}">
                <a16:creationId xmlns:a16="http://schemas.microsoft.com/office/drawing/2014/main" id="{50F07F3A-CB49-413F-A246-A048473BE6D3}"/>
              </a:ext>
            </a:extLst>
          </p:cNvPr>
          <p:cNvSpPr>
            <a:spLocks noGrp="1"/>
          </p:cNvSpPr>
          <p:nvPr>
            <p:ph idx="1"/>
          </p:nvPr>
        </p:nvSpPr>
        <p:spPr>
          <a:xfrm>
            <a:off x="6406429" y="2599509"/>
            <a:ext cx="4530898" cy="3639450"/>
          </a:xfrm>
        </p:spPr>
        <p:txBody>
          <a:bodyPr anchor="ctr">
            <a:normAutofit fontScale="77500" lnSpcReduction="20000"/>
          </a:bodyPr>
          <a:lstStyle/>
          <a:p>
            <a:pPr marL="0" indent="0">
              <a:buNone/>
            </a:pPr>
            <a:r>
              <a:rPr lang="nl-NL" sz="2600" b="1" dirty="0"/>
              <a:t>Een cliënt valt onder de wet zorg en dwang:</a:t>
            </a:r>
          </a:p>
          <a:p>
            <a:pPr marL="0" indent="0">
              <a:buNone/>
            </a:pPr>
            <a:endParaRPr lang="nl-NL" sz="2400" b="1" dirty="0"/>
          </a:p>
          <a:p>
            <a:pPr marL="0" indent="0">
              <a:buNone/>
            </a:pPr>
            <a:r>
              <a:rPr lang="nl-NL" sz="2400" dirty="0"/>
              <a:t>1. als er een verklaring is van een deskundig arts waaruit blijkt dat hij in verband met een psychogeriatrische aandoening of verstandelijke beperking is aangewezen op zorg</a:t>
            </a:r>
          </a:p>
          <a:p>
            <a:pPr marL="0" indent="0">
              <a:buNone/>
            </a:pPr>
            <a:r>
              <a:rPr lang="nl-NL" sz="2400" dirty="0"/>
              <a:t>2. een persoon beschikt over een indicatie van het CIZ (centrum indicatiestelling) voor langdurige zorg met als grondslag een psychogeriatrische aandoening of verstandelijke beperking</a:t>
            </a:r>
          </a:p>
          <a:p>
            <a:endParaRPr lang="nl-NL" sz="2400" dirty="0"/>
          </a:p>
        </p:txBody>
      </p:sp>
      <p:pic>
        <p:nvPicPr>
          <p:cNvPr id="4098" name="Picture 2" descr="Wet zorg en dwang wat moet ik ermee?">
            <a:extLst>
              <a:ext uri="{FF2B5EF4-FFF2-40B4-BE49-F238E27FC236}">
                <a16:creationId xmlns:a16="http://schemas.microsoft.com/office/drawing/2014/main" id="{F150B695-35F5-42E3-83D3-BD22CF13E9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846"/>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170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60E346-C1F9-464B-8B27-F748AB0785C9}"/>
              </a:ext>
            </a:extLst>
          </p:cNvPr>
          <p:cNvSpPr>
            <a:spLocks noGrp="1"/>
          </p:cNvSpPr>
          <p:nvPr>
            <p:ph type="title"/>
          </p:nvPr>
        </p:nvSpPr>
        <p:spPr>
          <a:xfrm>
            <a:off x="838200" y="963877"/>
            <a:ext cx="3494362" cy="4930246"/>
          </a:xfrm>
        </p:spPr>
        <p:txBody>
          <a:bodyPr>
            <a:normAutofit/>
          </a:bodyPr>
          <a:lstStyle/>
          <a:p>
            <a:pPr algn="r"/>
            <a:r>
              <a:rPr lang="nl-NL" dirty="0">
                <a:solidFill>
                  <a:schemeClr val="accent1"/>
                </a:solidFill>
              </a:rPr>
              <a:t>Wat regelt de WZD</a:t>
            </a:r>
          </a:p>
        </p:txBody>
      </p:sp>
      <p:sp>
        <p:nvSpPr>
          <p:cNvPr id="3" name="Tijdelijke aanduiding voor inhoud 2">
            <a:extLst>
              <a:ext uri="{FF2B5EF4-FFF2-40B4-BE49-F238E27FC236}">
                <a16:creationId xmlns:a16="http://schemas.microsoft.com/office/drawing/2014/main" id="{1052B203-67CD-4CA1-82DA-03F03F103846}"/>
              </a:ext>
            </a:extLst>
          </p:cNvPr>
          <p:cNvSpPr>
            <a:spLocks noGrp="1"/>
          </p:cNvSpPr>
          <p:nvPr>
            <p:ph idx="1"/>
          </p:nvPr>
        </p:nvSpPr>
        <p:spPr>
          <a:xfrm>
            <a:off x="4976031" y="963877"/>
            <a:ext cx="6377769" cy="4930246"/>
          </a:xfrm>
        </p:spPr>
        <p:txBody>
          <a:bodyPr anchor="ctr">
            <a:normAutofit/>
          </a:bodyPr>
          <a:lstStyle/>
          <a:p>
            <a:pPr marL="0" indent="0">
              <a:buNone/>
            </a:pPr>
            <a:endParaRPr lang="nl-NL" sz="2200" dirty="0"/>
          </a:p>
          <a:p>
            <a:r>
              <a:rPr lang="nl-NL" sz="2200" dirty="0"/>
              <a:t>In welke situaties onvrijwillige zorg en/of opname aan de orde kan zijn</a:t>
            </a:r>
          </a:p>
          <a:p>
            <a:r>
              <a:rPr lang="nl-NL" sz="2200" dirty="0"/>
              <a:t>Hoe een besluit tot onvrijwillige zorg genomen wordt</a:t>
            </a:r>
          </a:p>
          <a:p>
            <a:r>
              <a:rPr lang="nl-NL" sz="2200" dirty="0"/>
              <a:t>Wanneer onvrijwillige zorgverlening geëvalueerd moet worden</a:t>
            </a:r>
          </a:p>
          <a:p>
            <a:r>
              <a:rPr lang="nl-NL" sz="2200" dirty="0"/>
              <a:t>De besluitvormingsprocedure waarborgt een zorgvuldig onderzoek naar mogelijke alternatieven voor onvrijwillige zorg. Onvrijwillige zorg is alleen toegestaan als er geen alternatieven zijn.</a:t>
            </a:r>
          </a:p>
          <a:p>
            <a:endParaRPr lang="nl-NL" sz="2200" dirty="0"/>
          </a:p>
        </p:txBody>
      </p:sp>
    </p:spTree>
    <p:extLst>
      <p:ext uri="{BB962C8B-B14F-4D97-AF65-F5344CB8AC3E}">
        <p14:creationId xmlns:p14="http://schemas.microsoft.com/office/powerpoint/2010/main" val="1497340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62293-11E6-46A9-B191-2366F1981131}"/>
              </a:ext>
            </a:extLst>
          </p:cNvPr>
          <p:cNvSpPr>
            <a:spLocks noGrp="1"/>
          </p:cNvSpPr>
          <p:nvPr>
            <p:ph type="title"/>
          </p:nvPr>
        </p:nvSpPr>
        <p:spPr>
          <a:xfrm>
            <a:off x="1371599" y="294538"/>
            <a:ext cx="9895951" cy="1033669"/>
          </a:xfrm>
        </p:spPr>
        <p:txBody>
          <a:bodyPr>
            <a:normAutofit fontScale="90000"/>
          </a:bodyPr>
          <a:lstStyle/>
          <a:p>
            <a:r>
              <a:rPr lang="nl-NL" sz="4000" b="1">
                <a:solidFill>
                  <a:srgbClr val="FFFFFF"/>
                </a:solidFill>
              </a:rPr>
              <a:t>De wet verplichte geestelijke gezondheidszorg</a:t>
            </a:r>
          </a:p>
        </p:txBody>
      </p:sp>
      <p:sp>
        <p:nvSpPr>
          <p:cNvPr id="3" name="Tijdelijke aanduiding voor inhoud 2">
            <a:extLst>
              <a:ext uri="{FF2B5EF4-FFF2-40B4-BE49-F238E27FC236}">
                <a16:creationId xmlns:a16="http://schemas.microsoft.com/office/drawing/2014/main" id="{3DAC629D-0869-43C3-A041-20E600C048D7}"/>
              </a:ext>
            </a:extLst>
          </p:cNvPr>
          <p:cNvSpPr>
            <a:spLocks noGrp="1"/>
          </p:cNvSpPr>
          <p:nvPr>
            <p:ph idx="1"/>
          </p:nvPr>
        </p:nvSpPr>
        <p:spPr>
          <a:xfrm>
            <a:off x="1371599" y="1891970"/>
            <a:ext cx="9724031" cy="4671491"/>
          </a:xfrm>
        </p:spPr>
        <p:txBody>
          <a:bodyPr anchor="ctr">
            <a:normAutofit lnSpcReduction="10000"/>
          </a:bodyPr>
          <a:lstStyle/>
          <a:p>
            <a:pPr marL="0" indent="0">
              <a:buNone/>
            </a:pPr>
            <a:r>
              <a:rPr lang="nl-NL" sz="2400" dirty="0"/>
              <a:t>De Wvggz geldt voor mensen bij wie een psychische stoornis leidt tot gedrag dat ernstig nadeel (gevaar) veroorzaakt voor henzelf of voor anderen. </a:t>
            </a:r>
          </a:p>
          <a:p>
            <a:pPr marL="0" indent="0">
              <a:buNone/>
            </a:pPr>
            <a:endParaRPr lang="nl-NL" sz="2400" dirty="0"/>
          </a:p>
          <a:p>
            <a:pPr marL="0" indent="0">
              <a:buNone/>
            </a:pPr>
            <a:r>
              <a:rPr lang="nl-NL" sz="2400" dirty="0"/>
              <a:t>Voorwaarden voor verplichte zorg:</a:t>
            </a:r>
          </a:p>
          <a:p>
            <a:pPr marL="0" indent="0">
              <a:buNone/>
            </a:pPr>
            <a:r>
              <a:rPr lang="nl-NL" sz="2400" dirty="0"/>
              <a:t>Een rechter kan alleen verplichte zorg opleggen als deze zorg:</a:t>
            </a:r>
          </a:p>
          <a:p>
            <a:pPr marL="514350" indent="-514350">
              <a:buAutoNum type="arabicPeriod"/>
            </a:pPr>
            <a:r>
              <a:rPr lang="nl-NL" sz="2400" dirty="0"/>
              <a:t>De enige manier is om het op te lossen</a:t>
            </a:r>
          </a:p>
          <a:p>
            <a:pPr marL="514350" indent="-514350">
              <a:buAutoNum type="arabicPeriod"/>
            </a:pPr>
            <a:r>
              <a:rPr lang="nl-NL" sz="2400" dirty="0"/>
              <a:t>In verhouding staat tot het probleem (ernstig nadeel)</a:t>
            </a:r>
          </a:p>
          <a:p>
            <a:pPr marL="514350" indent="-514350">
              <a:buAutoNum type="arabicPeriod"/>
            </a:pPr>
            <a:r>
              <a:rPr lang="nl-NL" sz="2400" dirty="0"/>
              <a:t>Ook daadwerkelijk effectief is </a:t>
            </a:r>
          </a:p>
          <a:p>
            <a:pPr marL="514350" indent="-514350">
              <a:buAutoNum type="arabicPeriod"/>
            </a:pPr>
            <a:endParaRPr lang="nl-NL" sz="2400" dirty="0"/>
          </a:p>
          <a:p>
            <a:pPr marL="0" indent="0">
              <a:buNone/>
            </a:pPr>
            <a:r>
              <a:rPr lang="nl-NL" sz="2400" dirty="0"/>
              <a:t>Maar onthoud voorkomen is beter dan genezen!</a:t>
            </a:r>
          </a:p>
        </p:txBody>
      </p:sp>
    </p:spTree>
    <p:extLst>
      <p:ext uri="{BB962C8B-B14F-4D97-AF65-F5344CB8AC3E}">
        <p14:creationId xmlns:p14="http://schemas.microsoft.com/office/powerpoint/2010/main" val="383690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99E46-D54F-4B0F-9364-75170CFBBBFB}"/>
              </a:ext>
            </a:extLst>
          </p:cNvPr>
          <p:cNvSpPr>
            <a:spLocks noGrp="1"/>
          </p:cNvSpPr>
          <p:nvPr>
            <p:ph type="title"/>
          </p:nvPr>
        </p:nvSpPr>
        <p:spPr>
          <a:xfrm>
            <a:off x="838200" y="963877"/>
            <a:ext cx="3494362" cy="4930246"/>
          </a:xfrm>
        </p:spPr>
        <p:txBody>
          <a:bodyPr>
            <a:normAutofit/>
          </a:bodyPr>
          <a:lstStyle/>
          <a:p>
            <a:pPr algn="r"/>
            <a:r>
              <a:rPr lang="nl-NL" dirty="0">
                <a:solidFill>
                  <a:schemeClr val="accent1"/>
                </a:solidFill>
              </a:rPr>
              <a:t>Vormen van verplichte zorg</a:t>
            </a:r>
          </a:p>
        </p:txBody>
      </p:sp>
      <p:sp>
        <p:nvSpPr>
          <p:cNvPr id="3" name="Tijdelijke aanduiding voor inhoud 2">
            <a:extLst>
              <a:ext uri="{FF2B5EF4-FFF2-40B4-BE49-F238E27FC236}">
                <a16:creationId xmlns:a16="http://schemas.microsoft.com/office/drawing/2014/main" id="{AF7CDA87-4440-4BB1-95F7-CB80A3547457}"/>
              </a:ext>
            </a:extLst>
          </p:cNvPr>
          <p:cNvSpPr>
            <a:spLocks noGrp="1"/>
          </p:cNvSpPr>
          <p:nvPr>
            <p:ph idx="1"/>
          </p:nvPr>
        </p:nvSpPr>
        <p:spPr>
          <a:xfrm>
            <a:off x="4976031" y="412596"/>
            <a:ext cx="7056133" cy="6125364"/>
          </a:xfrm>
        </p:spPr>
        <p:txBody>
          <a:bodyPr anchor="ctr">
            <a:normAutofit fontScale="85000" lnSpcReduction="20000"/>
          </a:bodyPr>
          <a:lstStyle/>
          <a:p>
            <a:pPr marL="0" indent="0">
              <a:buNone/>
            </a:pPr>
            <a:endParaRPr lang="nl-NL" sz="2000" b="1" dirty="0"/>
          </a:p>
          <a:p>
            <a:pPr marL="0" indent="0">
              <a:buNone/>
            </a:pPr>
            <a:endParaRPr lang="nl-NL" sz="2000" b="1" dirty="0"/>
          </a:p>
          <a:p>
            <a:pPr marL="0" indent="0">
              <a:buNone/>
            </a:pPr>
            <a:endParaRPr lang="nl-NL" sz="2000" b="1" dirty="0"/>
          </a:p>
          <a:p>
            <a:pPr marL="0" indent="0">
              <a:buNone/>
            </a:pPr>
            <a:r>
              <a:rPr lang="nl-NL" sz="2000" b="1" dirty="0"/>
              <a:t>Ondergaan van medische behandeling </a:t>
            </a:r>
          </a:p>
          <a:p>
            <a:r>
              <a:rPr lang="nl-NL" sz="2000" dirty="0"/>
              <a:t>Het toedienen van vocht, voeding of medicatie</a:t>
            </a:r>
          </a:p>
          <a:p>
            <a:r>
              <a:rPr lang="nl-NL" sz="2000" dirty="0"/>
              <a:t>Medische controles </a:t>
            </a:r>
          </a:p>
          <a:p>
            <a:r>
              <a:rPr lang="nl-NL" sz="2000" dirty="0"/>
              <a:t>Een therapeutische behandeling</a:t>
            </a:r>
          </a:p>
          <a:p>
            <a:r>
              <a:rPr lang="nl-NL" sz="2000" dirty="0"/>
              <a:t>Consultatieve Psychiatrische dienst  (psychosomatisch) </a:t>
            </a:r>
          </a:p>
          <a:p>
            <a:endParaRPr lang="nl-NL" sz="2000" dirty="0"/>
          </a:p>
          <a:p>
            <a:pPr marL="0" indent="0">
              <a:buNone/>
            </a:pPr>
            <a:endParaRPr lang="nl-NL" sz="2000" dirty="0"/>
          </a:p>
          <a:p>
            <a:pPr marL="0" indent="0">
              <a:buNone/>
            </a:pPr>
            <a:r>
              <a:rPr lang="nl-NL" sz="2000" b="1" dirty="0"/>
              <a:t>Beperking van de vrijheid</a:t>
            </a:r>
          </a:p>
          <a:p>
            <a:r>
              <a:rPr lang="nl-NL" sz="2000" dirty="0"/>
              <a:t>Lichamelijke fixatie</a:t>
            </a:r>
          </a:p>
          <a:p>
            <a:r>
              <a:rPr lang="nl-NL" sz="2000" dirty="0"/>
              <a:t>In de kamer worden ingesloten</a:t>
            </a:r>
          </a:p>
          <a:p>
            <a:r>
              <a:rPr lang="nl-NL" sz="2000" dirty="0"/>
              <a:t>Toezicht door cameratoezicht</a:t>
            </a:r>
          </a:p>
          <a:p>
            <a:r>
              <a:rPr lang="nl-NL" sz="2000" dirty="0"/>
              <a:t>Onderzoek aan kleding of lichaam OF onderzoek in de woning</a:t>
            </a:r>
          </a:p>
          <a:p>
            <a:r>
              <a:rPr lang="nl-NL" sz="2000" dirty="0"/>
              <a:t>Controle op middelen en afname hiervan</a:t>
            </a:r>
          </a:p>
          <a:p>
            <a:r>
              <a:rPr lang="nl-NL" sz="2000" dirty="0"/>
              <a:t>Beperking in vrijheid om leven in te richten (verplichten iets bij te wonen of juist te laten)</a:t>
            </a:r>
          </a:p>
          <a:p>
            <a:endParaRPr lang="nl-NL" sz="2000" dirty="0"/>
          </a:p>
          <a:p>
            <a:pPr marL="0" indent="0">
              <a:buNone/>
            </a:pPr>
            <a:endParaRPr lang="nl-NL" sz="2000" dirty="0"/>
          </a:p>
          <a:p>
            <a:endParaRPr lang="nl-NL" sz="2000" dirty="0"/>
          </a:p>
          <a:p>
            <a:endParaRPr lang="nl-NL" sz="2000" dirty="0"/>
          </a:p>
        </p:txBody>
      </p:sp>
    </p:spTree>
    <p:extLst>
      <p:ext uri="{BB962C8B-B14F-4D97-AF65-F5344CB8AC3E}">
        <p14:creationId xmlns:p14="http://schemas.microsoft.com/office/powerpoint/2010/main" val="619188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15B316-CE07-46D8-94CC-34E96264F038}"/>
              </a:ext>
            </a:extLst>
          </p:cNvPr>
          <p:cNvSpPr>
            <a:spLocks noGrp="1"/>
          </p:cNvSpPr>
          <p:nvPr>
            <p:ph type="title"/>
          </p:nvPr>
        </p:nvSpPr>
        <p:spPr>
          <a:xfrm>
            <a:off x="838200" y="963877"/>
            <a:ext cx="3494362" cy="4930246"/>
          </a:xfrm>
        </p:spPr>
        <p:txBody>
          <a:bodyPr>
            <a:normAutofit/>
          </a:bodyPr>
          <a:lstStyle/>
          <a:p>
            <a:pPr algn="r"/>
            <a:r>
              <a:rPr lang="nl-NL" b="1" dirty="0">
                <a:solidFill>
                  <a:schemeClr val="bg1"/>
                </a:solidFill>
              </a:rPr>
              <a:t>Procedures tot verplichte zorg</a:t>
            </a:r>
          </a:p>
        </p:txBody>
      </p:sp>
      <p:sp>
        <p:nvSpPr>
          <p:cNvPr id="13" name="Tijdelijke aanduiding voor inhoud 2">
            <a:extLst>
              <a:ext uri="{FF2B5EF4-FFF2-40B4-BE49-F238E27FC236}">
                <a16:creationId xmlns:a16="http://schemas.microsoft.com/office/drawing/2014/main" id="{C115F22F-9B97-481E-A134-4231460DF479}"/>
              </a:ext>
            </a:extLst>
          </p:cNvPr>
          <p:cNvSpPr>
            <a:spLocks noGrp="1"/>
          </p:cNvSpPr>
          <p:nvPr>
            <p:ph idx="1"/>
          </p:nvPr>
        </p:nvSpPr>
        <p:spPr>
          <a:xfrm>
            <a:off x="4976031" y="963877"/>
            <a:ext cx="6377769" cy="4930246"/>
          </a:xfrm>
        </p:spPr>
        <p:txBody>
          <a:bodyPr anchor="ctr">
            <a:normAutofit/>
          </a:bodyPr>
          <a:lstStyle/>
          <a:p>
            <a:r>
              <a:rPr lang="nl-NL" sz="2400" b="1" dirty="0">
                <a:solidFill>
                  <a:schemeClr val="bg1"/>
                </a:solidFill>
              </a:rPr>
              <a:t>Een zorgmachtiging via de rechter</a:t>
            </a:r>
          </a:p>
          <a:p>
            <a:r>
              <a:rPr lang="nl-NL" sz="2400" b="1" dirty="0">
                <a:solidFill>
                  <a:schemeClr val="bg1"/>
                </a:solidFill>
              </a:rPr>
              <a:t>Een crisismaatregel via de burgemeester (bij spoed)</a:t>
            </a:r>
          </a:p>
          <a:p>
            <a:endParaRPr lang="nl-NL" sz="2400" b="1" dirty="0"/>
          </a:p>
        </p:txBody>
      </p:sp>
      <p:pic>
        <p:nvPicPr>
          <p:cNvPr id="4" name="Picture 4" descr="Procedures, waarom bestaan ze eigenlijk? | Eduard van Brakel blogt">
            <a:extLst>
              <a:ext uri="{FF2B5EF4-FFF2-40B4-BE49-F238E27FC236}">
                <a16:creationId xmlns:a16="http://schemas.microsoft.com/office/drawing/2014/main" id="{FC286156-F60A-4A00-8D45-DEF82D890F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6058" y="4221396"/>
            <a:ext cx="2616879" cy="1962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273904"/>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C8D7F-42F3-4741-AD21-A7C65E5F4FF1}"/>
              </a:ext>
            </a:extLst>
          </p:cNvPr>
          <p:cNvSpPr>
            <a:spLocks noGrp="1"/>
          </p:cNvSpPr>
          <p:nvPr>
            <p:ph type="title"/>
          </p:nvPr>
        </p:nvSpPr>
        <p:spPr>
          <a:xfrm>
            <a:off x="838200" y="963877"/>
            <a:ext cx="3494362" cy="4930246"/>
          </a:xfrm>
        </p:spPr>
        <p:txBody>
          <a:bodyPr>
            <a:normAutofit/>
          </a:bodyPr>
          <a:lstStyle/>
          <a:p>
            <a:pPr algn="r"/>
            <a:r>
              <a:rPr lang="nl-NL" b="1">
                <a:solidFill>
                  <a:schemeClr val="accent1"/>
                </a:solidFill>
              </a:rPr>
              <a:t>Tijdens de verplichte zorg is het van belang dat:</a:t>
            </a:r>
          </a:p>
        </p:txBody>
      </p:sp>
      <p:sp>
        <p:nvSpPr>
          <p:cNvPr id="3" name="Tijdelijke aanduiding voor inhoud 2">
            <a:extLst>
              <a:ext uri="{FF2B5EF4-FFF2-40B4-BE49-F238E27FC236}">
                <a16:creationId xmlns:a16="http://schemas.microsoft.com/office/drawing/2014/main" id="{91683BD0-EECE-4E02-B281-0E6E72534EA2}"/>
              </a:ext>
            </a:extLst>
          </p:cNvPr>
          <p:cNvSpPr>
            <a:spLocks noGrp="1"/>
          </p:cNvSpPr>
          <p:nvPr>
            <p:ph idx="1"/>
          </p:nvPr>
        </p:nvSpPr>
        <p:spPr>
          <a:xfrm>
            <a:off x="4976031" y="963877"/>
            <a:ext cx="6377769" cy="4930246"/>
          </a:xfrm>
        </p:spPr>
        <p:txBody>
          <a:bodyPr anchor="ctr">
            <a:normAutofit/>
          </a:bodyPr>
          <a:lstStyle/>
          <a:p>
            <a:r>
              <a:rPr lang="nl-NL" sz="2400" dirty="0"/>
              <a:t>De cliënt zoveel mogelijk de eigen regie houdt tijdens de periode van verplichte zorg. Door bijvoorbeeld een eigen plan van aanpak, een zelfbindingsverklaring of een zorgkaart. </a:t>
            </a:r>
          </a:p>
          <a:p>
            <a:endParaRPr lang="nl-NL" sz="2400" dirty="0"/>
          </a:p>
          <a:p>
            <a:r>
              <a:rPr lang="nl-NL" sz="2400" dirty="0"/>
              <a:t>De cliënt meedoet in de samenleving</a:t>
            </a:r>
          </a:p>
          <a:p>
            <a:endParaRPr lang="nl-NL" sz="2400" dirty="0"/>
          </a:p>
          <a:p>
            <a:r>
              <a:rPr lang="nl-NL" sz="2400" dirty="0"/>
              <a:t>De familie van de cliënt wordt zoveel mogelijk betrokken bij het proces</a:t>
            </a:r>
          </a:p>
        </p:txBody>
      </p:sp>
    </p:spTree>
    <p:extLst>
      <p:ext uri="{BB962C8B-B14F-4D97-AF65-F5344CB8AC3E}">
        <p14:creationId xmlns:p14="http://schemas.microsoft.com/office/powerpoint/2010/main" val="16183464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ch">
  <a:themeElements>
    <a:clrScheme name="Organisc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sch">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sc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340</TotalTime>
  <Words>1368</Words>
  <Application>Microsoft Office PowerPoint</Application>
  <PresentationFormat>Breedbeeld</PresentationFormat>
  <Paragraphs>106</Paragraphs>
  <Slides>20</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Garamond</vt:lpstr>
      <vt:lpstr>Organisch</vt:lpstr>
      <vt:lpstr>Onvrijwillige  zorg</vt:lpstr>
      <vt:lpstr>Onvrijwillige zorg</vt:lpstr>
      <vt:lpstr>Wet Zorg en Dwang </vt:lpstr>
      <vt:lpstr> WET ZORG EN DWANG </vt:lpstr>
      <vt:lpstr>Wat regelt de WZD</vt:lpstr>
      <vt:lpstr>De wet verplichte geestelijke gezondheidszorg</vt:lpstr>
      <vt:lpstr>Vormen van verplichte zorg</vt:lpstr>
      <vt:lpstr>Procedures tot verplichte zorg</vt:lpstr>
      <vt:lpstr>Tijdens de verplichte zorg is het van belang dat:</vt:lpstr>
      <vt:lpstr>PowerPoint-presentatie</vt:lpstr>
      <vt:lpstr>Ernstig nadeel?</vt:lpstr>
      <vt:lpstr>PowerPoint-presentatie</vt:lpstr>
      <vt:lpstr>Wat doe je bij onvrijwillige zorg als professional?</vt:lpstr>
      <vt:lpstr>Praktijkvoorbeeld </vt:lpstr>
      <vt:lpstr>Etische dilemma’s </vt:lpstr>
      <vt:lpstr>Wie moet zich aanpassen?</vt:lpstr>
      <vt:lpstr>Kan Mark wel naar de cd zaak? </vt:lpstr>
      <vt:lpstr>Blijft Kees op voetbal zitten? </vt:lpstr>
      <vt:lpstr>Deur sluiten of niet? </vt:lpstr>
      <vt:lpstr>Opdracht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Onvrijwillge zorg</dc:title>
  <dc:creator>Dana Wolters</dc:creator>
  <cp:lastModifiedBy>Anne Folkertsma</cp:lastModifiedBy>
  <cp:revision>16</cp:revision>
  <dcterms:created xsi:type="dcterms:W3CDTF">2021-05-18T13:28:09Z</dcterms:created>
  <dcterms:modified xsi:type="dcterms:W3CDTF">2021-06-07T12:28:33Z</dcterms:modified>
</cp:coreProperties>
</file>